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5" r:id="rId2"/>
    <p:sldId id="258" r:id="rId3"/>
    <p:sldId id="259" r:id="rId4"/>
    <p:sldId id="302" r:id="rId5"/>
    <p:sldId id="303" r:id="rId6"/>
    <p:sldId id="304" r:id="rId7"/>
    <p:sldId id="297" r:id="rId8"/>
    <p:sldId id="263" r:id="rId9"/>
    <p:sldId id="265" r:id="rId10"/>
    <p:sldId id="281" r:id="rId11"/>
    <p:sldId id="288" r:id="rId12"/>
    <p:sldId id="269" r:id="rId13"/>
    <p:sldId id="270" r:id="rId14"/>
    <p:sldId id="287" r:id="rId15"/>
    <p:sldId id="271" r:id="rId16"/>
    <p:sldId id="272" r:id="rId17"/>
    <p:sldId id="273" r:id="rId18"/>
    <p:sldId id="274" r:id="rId19"/>
    <p:sldId id="275" r:id="rId20"/>
    <p:sldId id="276" r:id="rId21"/>
    <p:sldId id="277" r:id="rId22"/>
    <p:sldId id="278" r:id="rId23"/>
    <p:sldId id="279" r:id="rId24"/>
    <p:sldId id="280" r:id="rId25"/>
    <p:sldId id="305" r:id="rId26"/>
    <p:sldId id="282" r:id="rId27"/>
    <p:sldId id="283" r:id="rId28"/>
    <p:sldId id="284" r:id="rId29"/>
    <p:sldId id="285" r:id="rId30"/>
    <p:sldId id="296" r:id="rId31"/>
    <p:sldId id="286" r:id="rId32"/>
    <p:sldId id="289" r:id="rId33"/>
    <p:sldId id="292" r:id="rId34"/>
    <p:sldId id="290" r:id="rId35"/>
    <p:sldId id="291" r:id="rId36"/>
    <p:sldId id="262" r:id="rId37"/>
    <p:sldId id="300" r:id="rId38"/>
    <p:sldId id="299" r:id="rId39"/>
    <p:sldId id="30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962FE8D-E87A-5F52-B089-46D3DD9EBB81}" name="Soni, Riddhi Hasmukhbhai" initials="RS" userId="S::rs80082n@pace.edu::eee1a980-85bb-46be-a393-de1a16822e3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31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36" autoAdjust="0"/>
    <p:restoredTop sz="94660"/>
  </p:normalViewPr>
  <p:slideViewPr>
    <p:cSldViewPr snapToGrid="0">
      <p:cViewPr varScale="1">
        <p:scale>
          <a:sx n="90" d="100"/>
          <a:sy n="90" d="100"/>
        </p:scale>
        <p:origin x="197" y="67"/>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A07A5-88C3-92D9-2791-5F255D2A64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1778D4-302F-F9A4-2E04-46F7EA509E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AA3333-4A0B-9664-BE9E-86068E36A2B8}"/>
              </a:ext>
            </a:extLst>
          </p:cNvPr>
          <p:cNvSpPr>
            <a:spLocks noGrp="1"/>
          </p:cNvSpPr>
          <p:nvPr>
            <p:ph type="dt" sz="half" idx="10"/>
          </p:nvPr>
        </p:nvSpPr>
        <p:spPr/>
        <p:txBody>
          <a:bodyPr/>
          <a:lstStyle/>
          <a:p>
            <a:fld id="{046D180A-BF56-4C1F-A771-229F73AD8753}" type="datetimeFigureOut">
              <a:rPr lang="en-US" smtClean="0"/>
              <a:t>12/10/2024</a:t>
            </a:fld>
            <a:endParaRPr lang="en-US"/>
          </a:p>
        </p:txBody>
      </p:sp>
      <p:sp>
        <p:nvSpPr>
          <p:cNvPr id="5" name="Footer Placeholder 4">
            <a:extLst>
              <a:ext uri="{FF2B5EF4-FFF2-40B4-BE49-F238E27FC236}">
                <a16:creationId xmlns:a16="http://schemas.microsoft.com/office/drawing/2014/main" id="{8684227F-6391-4D7A-4495-48B1151E59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CAA1AF-F74F-3F69-6C1A-75A142337F92}"/>
              </a:ext>
            </a:extLst>
          </p:cNvPr>
          <p:cNvSpPr>
            <a:spLocks noGrp="1"/>
          </p:cNvSpPr>
          <p:nvPr>
            <p:ph type="sldNum" sz="quarter" idx="12"/>
          </p:nvPr>
        </p:nvSpPr>
        <p:spPr/>
        <p:txBody>
          <a:bodyPr/>
          <a:lstStyle/>
          <a:p>
            <a:fld id="{CDEB2032-8074-417C-88A2-CD94DAB55160}" type="slidenum">
              <a:rPr lang="en-US" smtClean="0"/>
              <a:t>‹#›</a:t>
            </a:fld>
            <a:endParaRPr lang="en-US"/>
          </a:p>
        </p:txBody>
      </p:sp>
    </p:spTree>
    <p:extLst>
      <p:ext uri="{BB962C8B-B14F-4D97-AF65-F5344CB8AC3E}">
        <p14:creationId xmlns:p14="http://schemas.microsoft.com/office/powerpoint/2010/main" val="1722846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8A160-DBD1-95EF-BF6C-F40E0F8096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8EE6AE-DB44-CD25-8C2B-4F0587FE94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1CB87D-9224-4AEC-8641-3490D1EE8E4B}"/>
              </a:ext>
            </a:extLst>
          </p:cNvPr>
          <p:cNvSpPr>
            <a:spLocks noGrp="1"/>
          </p:cNvSpPr>
          <p:nvPr>
            <p:ph type="dt" sz="half" idx="10"/>
          </p:nvPr>
        </p:nvSpPr>
        <p:spPr/>
        <p:txBody>
          <a:bodyPr/>
          <a:lstStyle/>
          <a:p>
            <a:fld id="{046D180A-BF56-4C1F-A771-229F73AD8753}" type="datetimeFigureOut">
              <a:rPr lang="en-US" smtClean="0"/>
              <a:t>12/10/2024</a:t>
            </a:fld>
            <a:endParaRPr lang="en-US"/>
          </a:p>
        </p:txBody>
      </p:sp>
      <p:sp>
        <p:nvSpPr>
          <p:cNvPr id="5" name="Footer Placeholder 4">
            <a:extLst>
              <a:ext uri="{FF2B5EF4-FFF2-40B4-BE49-F238E27FC236}">
                <a16:creationId xmlns:a16="http://schemas.microsoft.com/office/drawing/2014/main" id="{721042A7-EF4C-4370-4A23-8E5CCEABF4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8822E0-82C6-32A2-EF91-ECD0E575635E}"/>
              </a:ext>
            </a:extLst>
          </p:cNvPr>
          <p:cNvSpPr>
            <a:spLocks noGrp="1"/>
          </p:cNvSpPr>
          <p:nvPr>
            <p:ph type="sldNum" sz="quarter" idx="12"/>
          </p:nvPr>
        </p:nvSpPr>
        <p:spPr/>
        <p:txBody>
          <a:bodyPr/>
          <a:lstStyle/>
          <a:p>
            <a:fld id="{CDEB2032-8074-417C-88A2-CD94DAB55160}" type="slidenum">
              <a:rPr lang="en-US" smtClean="0"/>
              <a:t>‹#›</a:t>
            </a:fld>
            <a:endParaRPr lang="en-US"/>
          </a:p>
        </p:txBody>
      </p:sp>
    </p:spTree>
    <p:extLst>
      <p:ext uri="{BB962C8B-B14F-4D97-AF65-F5344CB8AC3E}">
        <p14:creationId xmlns:p14="http://schemas.microsoft.com/office/powerpoint/2010/main" val="158072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007642-AAF9-0F06-2928-D8EF18F960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128C0A-4DB3-DA4A-05C6-8E10150C1E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5AD8BC-E0B2-78EB-5755-3D9EAF87E71A}"/>
              </a:ext>
            </a:extLst>
          </p:cNvPr>
          <p:cNvSpPr>
            <a:spLocks noGrp="1"/>
          </p:cNvSpPr>
          <p:nvPr>
            <p:ph type="dt" sz="half" idx="10"/>
          </p:nvPr>
        </p:nvSpPr>
        <p:spPr/>
        <p:txBody>
          <a:bodyPr/>
          <a:lstStyle/>
          <a:p>
            <a:fld id="{046D180A-BF56-4C1F-A771-229F73AD8753}" type="datetimeFigureOut">
              <a:rPr lang="en-US" smtClean="0"/>
              <a:t>12/10/2024</a:t>
            </a:fld>
            <a:endParaRPr lang="en-US"/>
          </a:p>
        </p:txBody>
      </p:sp>
      <p:sp>
        <p:nvSpPr>
          <p:cNvPr id="5" name="Footer Placeholder 4">
            <a:extLst>
              <a:ext uri="{FF2B5EF4-FFF2-40B4-BE49-F238E27FC236}">
                <a16:creationId xmlns:a16="http://schemas.microsoft.com/office/drawing/2014/main" id="{BBCB580A-CC06-DB53-7DAA-A477AAF4F2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C9F019-94D5-9FD8-9488-D5E895F432F4}"/>
              </a:ext>
            </a:extLst>
          </p:cNvPr>
          <p:cNvSpPr>
            <a:spLocks noGrp="1"/>
          </p:cNvSpPr>
          <p:nvPr>
            <p:ph type="sldNum" sz="quarter" idx="12"/>
          </p:nvPr>
        </p:nvSpPr>
        <p:spPr/>
        <p:txBody>
          <a:bodyPr/>
          <a:lstStyle/>
          <a:p>
            <a:fld id="{CDEB2032-8074-417C-88A2-CD94DAB55160}" type="slidenum">
              <a:rPr lang="en-US" smtClean="0"/>
              <a:t>‹#›</a:t>
            </a:fld>
            <a:endParaRPr lang="en-US"/>
          </a:p>
        </p:txBody>
      </p:sp>
    </p:spTree>
    <p:extLst>
      <p:ext uri="{BB962C8B-B14F-4D97-AF65-F5344CB8AC3E}">
        <p14:creationId xmlns:p14="http://schemas.microsoft.com/office/powerpoint/2010/main" val="2905712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46B11-D64F-A71E-5DA0-75C1B463C6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ADEB54-BA1B-56AC-CBBA-AC5A53274B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E6FC9E-6302-C3AB-7E27-8AB3A7F1BA61}"/>
              </a:ext>
            </a:extLst>
          </p:cNvPr>
          <p:cNvSpPr>
            <a:spLocks noGrp="1"/>
          </p:cNvSpPr>
          <p:nvPr>
            <p:ph type="dt" sz="half" idx="10"/>
          </p:nvPr>
        </p:nvSpPr>
        <p:spPr/>
        <p:txBody>
          <a:bodyPr/>
          <a:lstStyle/>
          <a:p>
            <a:fld id="{046D180A-BF56-4C1F-A771-229F73AD8753}" type="datetimeFigureOut">
              <a:rPr lang="en-US" smtClean="0"/>
              <a:t>12/10/2024</a:t>
            </a:fld>
            <a:endParaRPr lang="en-US"/>
          </a:p>
        </p:txBody>
      </p:sp>
      <p:sp>
        <p:nvSpPr>
          <p:cNvPr id="5" name="Footer Placeholder 4">
            <a:extLst>
              <a:ext uri="{FF2B5EF4-FFF2-40B4-BE49-F238E27FC236}">
                <a16:creationId xmlns:a16="http://schemas.microsoft.com/office/drawing/2014/main" id="{50A35A85-5B88-B9E5-BB06-AA5C373E72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88B2C8-E63E-FF87-83DA-4A8C79B5EEB1}"/>
              </a:ext>
            </a:extLst>
          </p:cNvPr>
          <p:cNvSpPr>
            <a:spLocks noGrp="1"/>
          </p:cNvSpPr>
          <p:nvPr>
            <p:ph type="sldNum" sz="quarter" idx="12"/>
          </p:nvPr>
        </p:nvSpPr>
        <p:spPr/>
        <p:txBody>
          <a:bodyPr/>
          <a:lstStyle/>
          <a:p>
            <a:fld id="{CDEB2032-8074-417C-88A2-CD94DAB55160}" type="slidenum">
              <a:rPr lang="en-US" smtClean="0"/>
              <a:t>‹#›</a:t>
            </a:fld>
            <a:endParaRPr lang="en-US"/>
          </a:p>
        </p:txBody>
      </p:sp>
    </p:spTree>
    <p:extLst>
      <p:ext uri="{BB962C8B-B14F-4D97-AF65-F5344CB8AC3E}">
        <p14:creationId xmlns:p14="http://schemas.microsoft.com/office/powerpoint/2010/main" val="2030157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3A280-41E5-80D0-FD03-58E14091CA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FF1852-D2AC-7400-EB32-2C679A3DBF9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F33853-40E2-AF29-06CA-DAB070FF41F9}"/>
              </a:ext>
            </a:extLst>
          </p:cNvPr>
          <p:cNvSpPr>
            <a:spLocks noGrp="1"/>
          </p:cNvSpPr>
          <p:nvPr>
            <p:ph type="dt" sz="half" idx="10"/>
          </p:nvPr>
        </p:nvSpPr>
        <p:spPr/>
        <p:txBody>
          <a:bodyPr/>
          <a:lstStyle/>
          <a:p>
            <a:fld id="{046D180A-BF56-4C1F-A771-229F73AD8753}" type="datetimeFigureOut">
              <a:rPr lang="en-US" smtClean="0"/>
              <a:t>12/10/2024</a:t>
            </a:fld>
            <a:endParaRPr lang="en-US"/>
          </a:p>
        </p:txBody>
      </p:sp>
      <p:sp>
        <p:nvSpPr>
          <p:cNvPr id="5" name="Footer Placeholder 4">
            <a:extLst>
              <a:ext uri="{FF2B5EF4-FFF2-40B4-BE49-F238E27FC236}">
                <a16:creationId xmlns:a16="http://schemas.microsoft.com/office/drawing/2014/main" id="{B6E59FFD-3149-D466-4109-C77BDF8D4C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DC89A-674C-CF66-A125-CAFE12DED6DE}"/>
              </a:ext>
            </a:extLst>
          </p:cNvPr>
          <p:cNvSpPr>
            <a:spLocks noGrp="1"/>
          </p:cNvSpPr>
          <p:nvPr>
            <p:ph type="sldNum" sz="quarter" idx="12"/>
          </p:nvPr>
        </p:nvSpPr>
        <p:spPr/>
        <p:txBody>
          <a:bodyPr/>
          <a:lstStyle/>
          <a:p>
            <a:fld id="{CDEB2032-8074-417C-88A2-CD94DAB55160}" type="slidenum">
              <a:rPr lang="en-US" smtClean="0"/>
              <a:t>‹#›</a:t>
            </a:fld>
            <a:endParaRPr lang="en-US"/>
          </a:p>
        </p:txBody>
      </p:sp>
    </p:spTree>
    <p:extLst>
      <p:ext uri="{BB962C8B-B14F-4D97-AF65-F5344CB8AC3E}">
        <p14:creationId xmlns:p14="http://schemas.microsoft.com/office/powerpoint/2010/main" val="3901001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5308A-DE36-2C33-E429-56DD067B7B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3B2ACB-1373-0D65-5746-8F7FBCF578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0E53D4-B56F-1ACF-0B0B-972B4B1D1B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250852-9141-6A39-B03F-6045FCD66F5F}"/>
              </a:ext>
            </a:extLst>
          </p:cNvPr>
          <p:cNvSpPr>
            <a:spLocks noGrp="1"/>
          </p:cNvSpPr>
          <p:nvPr>
            <p:ph type="dt" sz="half" idx="10"/>
          </p:nvPr>
        </p:nvSpPr>
        <p:spPr/>
        <p:txBody>
          <a:bodyPr/>
          <a:lstStyle/>
          <a:p>
            <a:fld id="{046D180A-BF56-4C1F-A771-229F73AD8753}" type="datetimeFigureOut">
              <a:rPr lang="en-US" smtClean="0"/>
              <a:t>12/10/2024</a:t>
            </a:fld>
            <a:endParaRPr lang="en-US"/>
          </a:p>
        </p:txBody>
      </p:sp>
      <p:sp>
        <p:nvSpPr>
          <p:cNvPr id="6" name="Footer Placeholder 5">
            <a:extLst>
              <a:ext uri="{FF2B5EF4-FFF2-40B4-BE49-F238E27FC236}">
                <a16:creationId xmlns:a16="http://schemas.microsoft.com/office/drawing/2014/main" id="{94EA3F84-C485-121A-E6CA-34CA2916FE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98EDA5-12A0-762D-2A94-D935F2E6319B}"/>
              </a:ext>
            </a:extLst>
          </p:cNvPr>
          <p:cNvSpPr>
            <a:spLocks noGrp="1"/>
          </p:cNvSpPr>
          <p:nvPr>
            <p:ph type="sldNum" sz="quarter" idx="12"/>
          </p:nvPr>
        </p:nvSpPr>
        <p:spPr/>
        <p:txBody>
          <a:bodyPr/>
          <a:lstStyle/>
          <a:p>
            <a:fld id="{CDEB2032-8074-417C-88A2-CD94DAB55160}" type="slidenum">
              <a:rPr lang="en-US" smtClean="0"/>
              <a:t>‹#›</a:t>
            </a:fld>
            <a:endParaRPr lang="en-US"/>
          </a:p>
        </p:txBody>
      </p:sp>
    </p:spTree>
    <p:extLst>
      <p:ext uri="{BB962C8B-B14F-4D97-AF65-F5344CB8AC3E}">
        <p14:creationId xmlns:p14="http://schemas.microsoft.com/office/powerpoint/2010/main" val="2189064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7A310-470F-8421-5EF1-20F355EA9C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24D43D-4BD5-F061-3B85-2EE3797F72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33111D-7A99-FCA6-D5F5-4D7E61B767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B8CE5D-3CF4-01BF-FA38-C3F2E5071E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56BBD6-EEC5-AE70-F21D-B11770402B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324F67-5EBF-7DF0-C898-3CC5FD7E1198}"/>
              </a:ext>
            </a:extLst>
          </p:cNvPr>
          <p:cNvSpPr>
            <a:spLocks noGrp="1"/>
          </p:cNvSpPr>
          <p:nvPr>
            <p:ph type="dt" sz="half" idx="10"/>
          </p:nvPr>
        </p:nvSpPr>
        <p:spPr/>
        <p:txBody>
          <a:bodyPr/>
          <a:lstStyle/>
          <a:p>
            <a:fld id="{046D180A-BF56-4C1F-A771-229F73AD8753}" type="datetimeFigureOut">
              <a:rPr lang="en-US" smtClean="0"/>
              <a:t>12/10/2024</a:t>
            </a:fld>
            <a:endParaRPr lang="en-US"/>
          </a:p>
        </p:txBody>
      </p:sp>
      <p:sp>
        <p:nvSpPr>
          <p:cNvPr id="8" name="Footer Placeholder 7">
            <a:extLst>
              <a:ext uri="{FF2B5EF4-FFF2-40B4-BE49-F238E27FC236}">
                <a16:creationId xmlns:a16="http://schemas.microsoft.com/office/drawing/2014/main" id="{FCFCF305-2A0E-B937-FF32-A75DA6F633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ED27EC-B405-4BFF-56DC-70EE59FA5859}"/>
              </a:ext>
            </a:extLst>
          </p:cNvPr>
          <p:cNvSpPr>
            <a:spLocks noGrp="1"/>
          </p:cNvSpPr>
          <p:nvPr>
            <p:ph type="sldNum" sz="quarter" idx="12"/>
          </p:nvPr>
        </p:nvSpPr>
        <p:spPr/>
        <p:txBody>
          <a:bodyPr/>
          <a:lstStyle/>
          <a:p>
            <a:fld id="{CDEB2032-8074-417C-88A2-CD94DAB55160}" type="slidenum">
              <a:rPr lang="en-US" smtClean="0"/>
              <a:t>‹#›</a:t>
            </a:fld>
            <a:endParaRPr lang="en-US"/>
          </a:p>
        </p:txBody>
      </p:sp>
    </p:spTree>
    <p:extLst>
      <p:ext uri="{BB962C8B-B14F-4D97-AF65-F5344CB8AC3E}">
        <p14:creationId xmlns:p14="http://schemas.microsoft.com/office/powerpoint/2010/main" val="1847797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77BE7-BD99-244E-570C-9F98F34EDD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135788-C815-EE0A-BEFE-B5FA23AB283A}"/>
              </a:ext>
            </a:extLst>
          </p:cNvPr>
          <p:cNvSpPr>
            <a:spLocks noGrp="1"/>
          </p:cNvSpPr>
          <p:nvPr>
            <p:ph type="dt" sz="half" idx="10"/>
          </p:nvPr>
        </p:nvSpPr>
        <p:spPr/>
        <p:txBody>
          <a:bodyPr/>
          <a:lstStyle/>
          <a:p>
            <a:fld id="{046D180A-BF56-4C1F-A771-229F73AD8753}" type="datetimeFigureOut">
              <a:rPr lang="en-US" smtClean="0"/>
              <a:t>12/10/2024</a:t>
            </a:fld>
            <a:endParaRPr lang="en-US"/>
          </a:p>
        </p:txBody>
      </p:sp>
      <p:sp>
        <p:nvSpPr>
          <p:cNvPr id="4" name="Footer Placeholder 3">
            <a:extLst>
              <a:ext uri="{FF2B5EF4-FFF2-40B4-BE49-F238E27FC236}">
                <a16:creationId xmlns:a16="http://schemas.microsoft.com/office/drawing/2014/main" id="{A305338E-2C3C-4305-BD5E-0889D20C21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59E725-0F5D-FA66-E842-D880C8C08CEB}"/>
              </a:ext>
            </a:extLst>
          </p:cNvPr>
          <p:cNvSpPr>
            <a:spLocks noGrp="1"/>
          </p:cNvSpPr>
          <p:nvPr>
            <p:ph type="sldNum" sz="quarter" idx="12"/>
          </p:nvPr>
        </p:nvSpPr>
        <p:spPr/>
        <p:txBody>
          <a:bodyPr/>
          <a:lstStyle/>
          <a:p>
            <a:fld id="{CDEB2032-8074-417C-88A2-CD94DAB55160}" type="slidenum">
              <a:rPr lang="en-US" smtClean="0"/>
              <a:t>‹#›</a:t>
            </a:fld>
            <a:endParaRPr lang="en-US"/>
          </a:p>
        </p:txBody>
      </p:sp>
    </p:spTree>
    <p:extLst>
      <p:ext uri="{BB962C8B-B14F-4D97-AF65-F5344CB8AC3E}">
        <p14:creationId xmlns:p14="http://schemas.microsoft.com/office/powerpoint/2010/main" val="2151684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5C375F-4FF0-9E19-C66C-204E5F13A97D}"/>
              </a:ext>
            </a:extLst>
          </p:cNvPr>
          <p:cNvSpPr>
            <a:spLocks noGrp="1"/>
          </p:cNvSpPr>
          <p:nvPr>
            <p:ph type="dt" sz="half" idx="10"/>
          </p:nvPr>
        </p:nvSpPr>
        <p:spPr/>
        <p:txBody>
          <a:bodyPr/>
          <a:lstStyle/>
          <a:p>
            <a:fld id="{046D180A-BF56-4C1F-A771-229F73AD8753}" type="datetimeFigureOut">
              <a:rPr lang="en-US" smtClean="0"/>
              <a:t>12/10/2024</a:t>
            </a:fld>
            <a:endParaRPr lang="en-US"/>
          </a:p>
        </p:txBody>
      </p:sp>
      <p:sp>
        <p:nvSpPr>
          <p:cNvPr id="3" name="Footer Placeholder 2">
            <a:extLst>
              <a:ext uri="{FF2B5EF4-FFF2-40B4-BE49-F238E27FC236}">
                <a16:creationId xmlns:a16="http://schemas.microsoft.com/office/drawing/2014/main" id="{77FD2E8A-45A2-EC08-BA7A-2FBF445C12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FEB3D5-6758-3806-DF58-9BBAEA070A31}"/>
              </a:ext>
            </a:extLst>
          </p:cNvPr>
          <p:cNvSpPr>
            <a:spLocks noGrp="1"/>
          </p:cNvSpPr>
          <p:nvPr>
            <p:ph type="sldNum" sz="quarter" idx="12"/>
          </p:nvPr>
        </p:nvSpPr>
        <p:spPr/>
        <p:txBody>
          <a:bodyPr/>
          <a:lstStyle/>
          <a:p>
            <a:fld id="{CDEB2032-8074-417C-88A2-CD94DAB55160}" type="slidenum">
              <a:rPr lang="en-US" smtClean="0"/>
              <a:t>‹#›</a:t>
            </a:fld>
            <a:endParaRPr lang="en-US"/>
          </a:p>
        </p:txBody>
      </p:sp>
    </p:spTree>
    <p:extLst>
      <p:ext uri="{BB962C8B-B14F-4D97-AF65-F5344CB8AC3E}">
        <p14:creationId xmlns:p14="http://schemas.microsoft.com/office/powerpoint/2010/main" val="746901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DCDA7-323F-3C9A-A322-729BB5CF8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29D8C6-CA7B-198B-A849-2161A530B6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D61C12-9D6B-0A8A-78D3-79228CDEB8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696B4-A382-B8B3-9B67-FD0B24FDE22B}"/>
              </a:ext>
            </a:extLst>
          </p:cNvPr>
          <p:cNvSpPr>
            <a:spLocks noGrp="1"/>
          </p:cNvSpPr>
          <p:nvPr>
            <p:ph type="dt" sz="half" idx="10"/>
          </p:nvPr>
        </p:nvSpPr>
        <p:spPr/>
        <p:txBody>
          <a:bodyPr/>
          <a:lstStyle/>
          <a:p>
            <a:fld id="{046D180A-BF56-4C1F-A771-229F73AD8753}" type="datetimeFigureOut">
              <a:rPr lang="en-US" smtClean="0"/>
              <a:t>12/10/2024</a:t>
            </a:fld>
            <a:endParaRPr lang="en-US"/>
          </a:p>
        </p:txBody>
      </p:sp>
      <p:sp>
        <p:nvSpPr>
          <p:cNvPr id="6" name="Footer Placeholder 5">
            <a:extLst>
              <a:ext uri="{FF2B5EF4-FFF2-40B4-BE49-F238E27FC236}">
                <a16:creationId xmlns:a16="http://schemas.microsoft.com/office/drawing/2014/main" id="{D86E6446-6A1F-1948-C3FE-3CE5CEA06D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83FBBF-C8C5-04F5-5251-A805D704DB59}"/>
              </a:ext>
            </a:extLst>
          </p:cNvPr>
          <p:cNvSpPr>
            <a:spLocks noGrp="1"/>
          </p:cNvSpPr>
          <p:nvPr>
            <p:ph type="sldNum" sz="quarter" idx="12"/>
          </p:nvPr>
        </p:nvSpPr>
        <p:spPr/>
        <p:txBody>
          <a:bodyPr/>
          <a:lstStyle/>
          <a:p>
            <a:fld id="{CDEB2032-8074-417C-88A2-CD94DAB55160}" type="slidenum">
              <a:rPr lang="en-US" smtClean="0"/>
              <a:t>‹#›</a:t>
            </a:fld>
            <a:endParaRPr lang="en-US"/>
          </a:p>
        </p:txBody>
      </p:sp>
    </p:spTree>
    <p:extLst>
      <p:ext uri="{BB962C8B-B14F-4D97-AF65-F5344CB8AC3E}">
        <p14:creationId xmlns:p14="http://schemas.microsoft.com/office/powerpoint/2010/main" val="2479678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42321-AFBC-984F-9744-56337DE4F8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7825FB-DB03-4149-8F64-460EF25E47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0D3DCF-FBE6-9C0D-FD71-C2C8AEE44B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60C1CC-9E1F-F721-5651-B3BCD928F5E5}"/>
              </a:ext>
            </a:extLst>
          </p:cNvPr>
          <p:cNvSpPr>
            <a:spLocks noGrp="1"/>
          </p:cNvSpPr>
          <p:nvPr>
            <p:ph type="dt" sz="half" idx="10"/>
          </p:nvPr>
        </p:nvSpPr>
        <p:spPr/>
        <p:txBody>
          <a:bodyPr/>
          <a:lstStyle/>
          <a:p>
            <a:fld id="{046D180A-BF56-4C1F-A771-229F73AD8753}" type="datetimeFigureOut">
              <a:rPr lang="en-US" smtClean="0"/>
              <a:t>12/10/2024</a:t>
            </a:fld>
            <a:endParaRPr lang="en-US"/>
          </a:p>
        </p:txBody>
      </p:sp>
      <p:sp>
        <p:nvSpPr>
          <p:cNvPr id="6" name="Footer Placeholder 5">
            <a:extLst>
              <a:ext uri="{FF2B5EF4-FFF2-40B4-BE49-F238E27FC236}">
                <a16:creationId xmlns:a16="http://schemas.microsoft.com/office/drawing/2014/main" id="{9262807C-A22C-0EFE-B833-63FAD9E5D6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7CE8FA-ACBB-8857-9F3B-2EE08CC06768}"/>
              </a:ext>
            </a:extLst>
          </p:cNvPr>
          <p:cNvSpPr>
            <a:spLocks noGrp="1"/>
          </p:cNvSpPr>
          <p:nvPr>
            <p:ph type="sldNum" sz="quarter" idx="12"/>
          </p:nvPr>
        </p:nvSpPr>
        <p:spPr/>
        <p:txBody>
          <a:bodyPr/>
          <a:lstStyle/>
          <a:p>
            <a:fld id="{CDEB2032-8074-417C-88A2-CD94DAB55160}" type="slidenum">
              <a:rPr lang="en-US" smtClean="0"/>
              <a:t>‹#›</a:t>
            </a:fld>
            <a:endParaRPr lang="en-US"/>
          </a:p>
        </p:txBody>
      </p:sp>
    </p:spTree>
    <p:extLst>
      <p:ext uri="{BB962C8B-B14F-4D97-AF65-F5344CB8AC3E}">
        <p14:creationId xmlns:p14="http://schemas.microsoft.com/office/powerpoint/2010/main" val="1804445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27753A-302A-0B9A-201A-5F57CF77C8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1DD4C2-0BF4-A4E8-1DE6-B31168C499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AEC29F-9B68-16AC-EE17-402EB7E537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46D180A-BF56-4C1F-A771-229F73AD8753}" type="datetimeFigureOut">
              <a:rPr lang="en-US" smtClean="0"/>
              <a:t>12/10/2024</a:t>
            </a:fld>
            <a:endParaRPr lang="en-US"/>
          </a:p>
        </p:txBody>
      </p:sp>
      <p:sp>
        <p:nvSpPr>
          <p:cNvPr id="5" name="Footer Placeholder 4">
            <a:extLst>
              <a:ext uri="{FF2B5EF4-FFF2-40B4-BE49-F238E27FC236}">
                <a16:creationId xmlns:a16="http://schemas.microsoft.com/office/drawing/2014/main" id="{82A834E1-D244-50D6-CB9D-10C780D172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64F4B1D-E650-E590-2F6D-8CC9B0E140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DEB2032-8074-417C-88A2-CD94DAB55160}" type="slidenum">
              <a:rPr lang="en-US" smtClean="0"/>
              <a:t>‹#›</a:t>
            </a:fld>
            <a:endParaRPr lang="en-US"/>
          </a:p>
        </p:txBody>
      </p:sp>
    </p:spTree>
    <p:extLst>
      <p:ext uri="{BB962C8B-B14F-4D97-AF65-F5344CB8AC3E}">
        <p14:creationId xmlns:p14="http://schemas.microsoft.com/office/powerpoint/2010/main" val="2463224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8.xml"/><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8.xml"/><Relationship Id="rId4" Type="http://schemas.openxmlformats.org/officeDocument/2006/relationships/image" Target="../media/image44.jp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3.jpe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hyperlink" Target="https://www.who.int/mental_health/suicide-prevention/en/" TargetMode="External"/><Relationship Id="rId2" Type="http://schemas.openxmlformats.org/officeDocument/2006/relationships/image" Target="../media/image61.png"/><Relationship Id="rId1" Type="http://schemas.openxmlformats.org/officeDocument/2006/relationships/slideLayout" Target="../slideLayouts/slideLayout8.xml"/><Relationship Id="rId4" Type="http://schemas.openxmlformats.org/officeDocument/2006/relationships/hyperlink" Target="https://www.nimh.nih.gov/health/topics/suicide-prevention"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nimh.nih.gov/health/topics/suicide-prevention" TargetMode="External"/><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hyperlink" Target="https://github.com/jay25202/python_project/tree/main/final_project" TargetMode="Externa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russellyates88/suicide-rates-overview-1985-to-2016" TargetMode="External"/><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9" name="Picture 18" descr="A blue and black logo&#10;&#10;Description automatically generated">
            <a:extLst>
              <a:ext uri="{FF2B5EF4-FFF2-40B4-BE49-F238E27FC236}">
                <a16:creationId xmlns:a16="http://schemas.microsoft.com/office/drawing/2014/main" id="{0D7C9780-7A50-A4B9-0F78-55CFA261FA3E}"/>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rot="5400000">
            <a:off x="9170777" y="2789026"/>
            <a:ext cx="4242448" cy="1834268"/>
          </a:xfrm>
          <a:prstGeom prst="rect">
            <a:avLst/>
          </a:prstGeom>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0D8A4B88-DED0-0DB4-C914-E30B1799FFDA}"/>
              </a:ext>
            </a:extLst>
          </p:cNvPr>
          <p:cNvSpPr txBox="1"/>
          <p:nvPr/>
        </p:nvSpPr>
        <p:spPr>
          <a:xfrm>
            <a:off x="372389" y="109216"/>
            <a:ext cx="11246230" cy="1323439"/>
          </a:xfrm>
          <a:prstGeom prst="rect">
            <a:avLst/>
          </a:prstGeom>
          <a:solidFill>
            <a:schemeClr val="tx2">
              <a:lumMod val="90000"/>
              <a:lumOff val="10000"/>
            </a:schemeClr>
          </a:solidFill>
        </p:spPr>
        <p:txBody>
          <a:bodyPr wrap="square" rtlCol="0">
            <a:spAutoFit/>
          </a:bodyPr>
          <a:lstStyle/>
          <a:p>
            <a:pPr algn="ctr"/>
            <a:r>
              <a:rPr lang="en-US" sz="4000" b="1" dirty="0">
                <a:solidFill>
                  <a:schemeClr val="tx2">
                    <a:lumMod val="10000"/>
                    <a:lumOff val="90000"/>
                  </a:schemeClr>
                </a:solidFill>
                <a:latin typeface="Calibri" panose="020F0502020204030204" pitchFamily="34" charset="0"/>
                <a:ea typeface="Calibri" panose="020F0502020204030204" pitchFamily="34" charset="0"/>
                <a:cs typeface="Calibri" panose="020F0502020204030204" pitchFamily="34" charset="0"/>
              </a:rPr>
              <a:t>Analyzing Global Suicide Trends Using Machine Learning Algorithms</a:t>
            </a:r>
          </a:p>
        </p:txBody>
      </p:sp>
      <p:sp>
        <p:nvSpPr>
          <p:cNvPr id="4" name="TextBox 3">
            <a:extLst>
              <a:ext uri="{FF2B5EF4-FFF2-40B4-BE49-F238E27FC236}">
                <a16:creationId xmlns:a16="http://schemas.microsoft.com/office/drawing/2014/main" id="{81DC8CF6-4C88-90AE-784B-2D6426D83884}"/>
              </a:ext>
            </a:extLst>
          </p:cNvPr>
          <p:cNvSpPr txBox="1"/>
          <p:nvPr/>
        </p:nvSpPr>
        <p:spPr>
          <a:xfrm>
            <a:off x="5032584" y="2611086"/>
            <a:ext cx="1316477" cy="369332"/>
          </a:xfrm>
          <a:prstGeom prst="rect">
            <a:avLst/>
          </a:prstGeom>
          <a:solidFill>
            <a:schemeClr val="accent1">
              <a:lumMod val="75000"/>
            </a:schemeClr>
          </a:solidFill>
        </p:spPr>
        <p:txBody>
          <a:bodyPr wrap="square" rtlCol="0">
            <a:spAutoFit/>
          </a:bodyPr>
          <a:lstStyle/>
          <a:p>
            <a:r>
              <a:rPr lang="en-US" b="1" dirty="0">
                <a:solidFill>
                  <a:schemeClr val="tx2">
                    <a:lumMod val="10000"/>
                    <a:lumOff val="90000"/>
                  </a:schemeClr>
                </a:solidFill>
              </a:rPr>
              <a:t>JAY PATEL</a:t>
            </a:r>
          </a:p>
        </p:txBody>
      </p:sp>
      <p:sp>
        <p:nvSpPr>
          <p:cNvPr id="5" name="Arrow: Right 4">
            <a:extLst>
              <a:ext uri="{FF2B5EF4-FFF2-40B4-BE49-F238E27FC236}">
                <a16:creationId xmlns:a16="http://schemas.microsoft.com/office/drawing/2014/main" id="{DC2ED28A-33B2-B4C7-DF1E-B5C35D955A6C}"/>
              </a:ext>
            </a:extLst>
          </p:cNvPr>
          <p:cNvSpPr/>
          <p:nvPr/>
        </p:nvSpPr>
        <p:spPr>
          <a:xfrm>
            <a:off x="4296525" y="2698954"/>
            <a:ext cx="428017" cy="2431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645669E4-6763-A7D4-3CD0-B59EBBBFA664}"/>
              </a:ext>
            </a:extLst>
          </p:cNvPr>
          <p:cNvSpPr/>
          <p:nvPr/>
        </p:nvSpPr>
        <p:spPr>
          <a:xfrm>
            <a:off x="4510533" y="3250188"/>
            <a:ext cx="428017" cy="2431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34AF2C4-B7B2-98A5-7CCB-37CF9B613D1E}"/>
              </a:ext>
            </a:extLst>
          </p:cNvPr>
          <p:cNvSpPr txBox="1"/>
          <p:nvPr/>
        </p:nvSpPr>
        <p:spPr>
          <a:xfrm>
            <a:off x="5288746" y="3162798"/>
            <a:ext cx="1429966" cy="369332"/>
          </a:xfrm>
          <a:prstGeom prst="rect">
            <a:avLst/>
          </a:prstGeom>
          <a:solidFill>
            <a:schemeClr val="accent1">
              <a:lumMod val="75000"/>
            </a:schemeClr>
          </a:solidFill>
        </p:spPr>
        <p:txBody>
          <a:bodyPr wrap="square" rtlCol="0">
            <a:spAutoFit/>
          </a:bodyPr>
          <a:lstStyle/>
          <a:p>
            <a:r>
              <a:rPr lang="en-US" b="1" dirty="0">
                <a:solidFill>
                  <a:schemeClr val="tx2">
                    <a:lumMod val="10000"/>
                    <a:lumOff val="90000"/>
                  </a:schemeClr>
                </a:solidFill>
              </a:rPr>
              <a:t>DIVY PATEL</a:t>
            </a:r>
          </a:p>
        </p:txBody>
      </p:sp>
      <p:sp>
        <p:nvSpPr>
          <p:cNvPr id="9" name="Arrow: Right 8">
            <a:extLst>
              <a:ext uri="{FF2B5EF4-FFF2-40B4-BE49-F238E27FC236}">
                <a16:creationId xmlns:a16="http://schemas.microsoft.com/office/drawing/2014/main" id="{0C45C698-9AA9-BAC5-2C97-5A1D54C35893}"/>
              </a:ext>
            </a:extLst>
          </p:cNvPr>
          <p:cNvSpPr/>
          <p:nvPr/>
        </p:nvSpPr>
        <p:spPr>
          <a:xfrm>
            <a:off x="4705086" y="3798498"/>
            <a:ext cx="428017" cy="2431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3459512-9C36-AB35-E154-345BE284F7CE}"/>
              </a:ext>
            </a:extLst>
          </p:cNvPr>
          <p:cNvSpPr txBox="1"/>
          <p:nvPr/>
        </p:nvSpPr>
        <p:spPr>
          <a:xfrm>
            <a:off x="5441146" y="3714510"/>
            <a:ext cx="2454612" cy="369332"/>
          </a:xfrm>
          <a:prstGeom prst="rect">
            <a:avLst/>
          </a:prstGeom>
          <a:solidFill>
            <a:schemeClr val="accent1">
              <a:lumMod val="75000"/>
            </a:schemeClr>
          </a:solidFill>
        </p:spPr>
        <p:txBody>
          <a:bodyPr wrap="square" rtlCol="0">
            <a:spAutoFit/>
          </a:bodyPr>
          <a:lstStyle/>
          <a:p>
            <a:r>
              <a:rPr lang="en-US" b="1" dirty="0">
                <a:solidFill>
                  <a:schemeClr val="tx2">
                    <a:lumMod val="10000"/>
                    <a:lumOff val="90000"/>
                  </a:schemeClr>
                </a:solidFill>
              </a:rPr>
              <a:t>GRISHMA PANDIYATH</a:t>
            </a:r>
          </a:p>
        </p:txBody>
      </p:sp>
      <p:sp>
        <p:nvSpPr>
          <p:cNvPr id="11" name="Arrow: Right 10">
            <a:extLst>
              <a:ext uri="{FF2B5EF4-FFF2-40B4-BE49-F238E27FC236}">
                <a16:creationId xmlns:a16="http://schemas.microsoft.com/office/drawing/2014/main" id="{C589F0DC-F840-4778-597B-D3F397C9DD89}"/>
              </a:ext>
            </a:extLst>
          </p:cNvPr>
          <p:cNvSpPr/>
          <p:nvPr/>
        </p:nvSpPr>
        <p:spPr>
          <a:xfrm>
            <a:off x="4938550" y="4346808"/>
            <a:ext cx="428017" cy="2431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3EF47E34-E916-6214-4534-57E76531D3E0}"/>
              </a:ext>
            </a:extLst>
          </p:cNvPr>
          <p:cNvSpPr txBox="1"/>
          <p:nvPr/>
        </p:nvSpPr>
        <p:spPr>
          <a:xfrm>
            <a:off x="5690822" y="4266222"/>
            <a:ext cx="1621277" cy="369332"/>
          </a:xfrm>
          <a:prstGeom prst="rect">
            <a:avLst/>
          </a:prstGeom>
          <a:solidFill>
            <a:schemeClr val="accent1">
              <a:lumMod val="75000"/>
            </a:schemeClr>
          </a:solidFill>
        </p:spPr>
        <p:txBody>
          <a:bodyPr wrap="square" rtlCol="0">
            <a:spAutoFit/>
          </a:bodyPr>
          <a:lstStyle/>
          <a:p>
            <a:r>
              <a:rPr lang="en-US" b="1" dirty="0">
                <a:solidFill>
                  <a:schemeClr val="tx2">
                    <a:lumMod val="10000"/>
                    <a:lumOff val="90000"/>
                  </a:schemeClr>
                </a:solidFill>
              </a:rPr>
              <a:t>RIDDHI SONI</a:t>
            </a:r>
          </a:p>
        </p:txBody>
      </p:sp>
      <p:sp>
        <p:nvSpPr>
          <p:cNvPr id="13" name="TextBox 12">
            <a:extLst>
              <a:ext uri="{FF2B5EF4-FFF2-40B4-BE49-F238E27FC236}">
                <a16:creationId xmlns:a16="http://schemas.microsoft.com/office/drawing/2014/main" id="{1DFEAD5A-33FE-1BEC-9269-85466CD7E02B}"/>
              </a:ext>
            </a:extLst>
          </p:cNvPr>
          <p:cNvSpPr txBox="1"/>
          <p:nvPr/>
        </p:nvSpPr>
        <p:spPr>
          <a:xfrm>
            <a:off x="3309230" y="5273582"/>
            <a:ext cx="3578155" cy="1261884"/>
          </a:xfrm>
          <a:prstGeom prst="rect">
            <a:avLst/>
          </a:prstGeom>
          <a:solidFill>
            <a:schemeClr val="accent1">
              <a:lumMod val="75000"/>
            </a:schemeClr>
          </a:solidFill>
        </p:spPr>
        <p:txBody>
          <a:bodyPr wrap="square" rtlCol="0">
            <a:spAutoFit/>
          </a:bodyPr>
          <a:lstStyle/>
          <a:p>
            <a:pPr algn="r"/>
            <a:r>
              <a:rPr lang="en-US" sz="3800" dirty="0">
                <a:solidFill>
                  <a:schemeClr val="tx2">
                    <a:lumMod val="10000"/>
                    <a:lumOff val="90000"/>
                  </a:schemeClr>
                </a:solidFill>
              </a:rPr>
              <a:t>Professor </a:t>
            </a:r>
          </a:p>
          <a:p>
            <a:pPr algn="r"/>
            <a:r>
              <a:rPr lang="en-US" sz="3800" dirty="0" err="1">
                <a:solidFill>
                  <a:schemeClr val="tx2">
                    <a:lumMod val="10000"/>
                    <a:lumOff val="90000"/>
                  </a:schemeClr>
                </a:solidFill>
              </a:rPr>
              <a:t>Kshitij</a:t>
            </a:r>
            <a:r>
              <a:rPr lang="en-US" sz="3800" dirty="0">
                <a:solidFill>
                  <a:schemeClr val="tx2">
                    <a:lumMod val="10000"/>
                    <a:lumOff val="90000"/>
                  </a:schemeClr>
                </a:solidFill>
              </a:rPr>
              <a:t> Sharma</a:t>
            </a:r>
          </a:p>
        </p:txBody>
      </p:sp>
      <p:cxnSp>
        <p:nvCxnSpPr>
          <p:cNvPr id="15" name="Straight Connector 14">
            <a:extLst>
              <a:ext uri="{FF2B5EF4-FFF2-40B4-BE49-F238E27FC236}">
                <a16:creationId xmlns:a16="http://schemas.microsoft.com/office/drawing/2014/main" id="{881F0446-9323-DC55-1623-D23E5FD7598F}"/>
              </a:ext>
            </a:extLst>
          </p:cNvPr>
          <p:cNvCxnSpPr>
            <a:cxnSpLocks/>
          </p:cNvCxnSpPr>
          <p:nvPr/>
        </p:nvCxnSpPr>
        <p:spPr>
          <a:xfrm>
            <a:off x="7189844" y="5019694"/>
            <a:ext cx="0" cy="1615379"/>
          </a:xfrm>
          <a:prstGeom prst="line">
            <a:avLst/>
          </a:prstGeom>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2DD2F998-E713-8F5A-E087-BE620DBC4E49}"/>
              </a:ext>
            </a:extLst>
          </p:cNvPr>
          <p:cNvSpPr txBox="1"/>
          <p:nvPr/>
        </p:nvSpPr>
        <p:spPr>
          <a:xfrm>
            <a:off x="7506894" y="5151635"/>
            <a:ext cx="1945532" cy="523220"/>
          </a:xfrm>
          <a:prstGeom prst="rect">
            <a:avLst/>
          </a:prstGeom>
          <a:solidFill>
            <a:schemeClr val="accent1">
              <a:lumMod val="75000"/>
            </a:schemeClr>
          </a:solidFill>
        </p:spPr>
        <p:txBody>
          <a:bodyPr wrap="square" rtlCol="0">
            <a:spAutoFit/>
          </a:bodyPr>
          <a:lstStyle/>
          <a:p>
            <a:r>
              <a:rPr lang="en-US" sz="2800" dirty="0">
                <a:solidFill>
                  <a:schemeClr val="tx2">
                    <a:lumMod val="10000"/>
                    <a:lumOff val="90000"/>
                  </a:schemeClr>
                </a:solidFill>
              </a:rPr>
              <a:t>CRN 73535</a:t>
            </a:r>
          </a:p>
        </p:txBody>
      </p:sp>
      <p:sp>
        <p:nvSpPr>
          <p:cNvPr id="17" name="TextBox 16">
            <a:extLst>
              <a:ext uri="{FF2B5EF4-FFF2-40B4-BE49-F238E27FC236}">
                <a16:creationId xmlns:a16="http://schemas.microsoft.com/office/drawing/2014/main" id="{6832F573-C31B-0314-ADA3-62545F9FA1A8}"/>
              </a:ext>
            </a:extLst>
          </p:cNvPr>
          <p:cNvSpPr txBox="1"/>
          <p:nvPr/>
        </p:nvSpPr>
        <p:spPr>
          <a:xfrm>
            <a:off x="4320135" y="1799558"/>
            <a:ext cx="3790543" cy="523220"/>
          </a:xfrm>
          <a:prstGeom prst="rect">
            <a:avLst/>
          </a:prstGeom>
          <a:solidFill>
            <a:schemeClr val="tx2">
              <a:lumMod val="90000"/>
              <a:lumOff val="10000"/>
            </a:schemeClr>
          </a:solidFill>
        </p:spPr>
        <p:txBody>
          <a:bodyPr wrap="square" rtlCol="0">
            <a:spAutoFit/>
          </a:bodyPr>
          <a:lstStyle/>
          <a:p>
            <a:r>
              <a:rPr lang="en-US" sz="2800" b="1" u="sng" dirty="0">
                <a:solidFill>
                  <a:schemeClr val="bg2"/>
                </a:solidFill>
              </a:rPr>
              <a:t>BROUGHT TO YOU BY:</a:t>
            </a:r>
          </a:p>
        </p:txBody>
      </p:sp>
      <p:sp>
        <p:nvSpPr>
          <p:cNvPr id="20" name="TextBox 19">
            <a:extLst>
              <a:ext uri="{FF2B5EF4-FFF2-40B4-BE49-F238E27FC236}">
                <a16:creationId xmlns:a16="http://schemas.microsoft.com/office/drawing/2014/main" id="{EE517652-21F8-92F6-1BBD-F9310717DAE8}"/>
              </a:ext>
            </a:extLst>
          </p:cNvPr>
          <p:cNvSpPr txBox="1"/>
          <p:nvPr/>
        </p:nvSpPr>
        <p:spPr>
          <a:xfrm>
            <a:off x="7506895" y="5996322"/>
            <a:ext cx="3229380" cy="492443"/>
          </a:xfrm>
          <a:prstGeom prst="rect">
            <a:avLst/>
          </a:prstGeom>
          <a:solidFill>
            <a:schemeClr val="tx2">
              <a:lumMod val="90000"/>
              <a:lumOff val="10000"/>
            </a:schemeClr>
          </a:solidFill>
        </p:spPr>
        <p:txBody>
          <a:bodyPr wrap="square" rtlCol="0">
            <a:spAutoFit/>
          </a:bodyPr>
          <a:lstStyle/>
          <a:p>
            <a:r>
              <a:rPr lang="en-US" sz="2600" dirty="0">
                <a:solidFill>
                  <a:schemeClr val="bg2"/>
                </a:solidFill>
              </a:rPr>
              <a:t>Python Programming</a:t>
            </a:r>
          </a:p>
        </p:txBody>
      </p:sp>
      <p:sp>
        <p:nvSpPr>
          <p:cNvPr id="3" name="Diamond 2">
            <a:extLst>
              <a:ext uri="{FF2B5EF4-FFF2-40B4-BE49-F238E27FC236}">
                <a16:creationId xmlns:a16="http://schemas.microsoft.com/office/drawing/2014/main" id="{10C5DC07-E34D-DEA4-45B8-4BFF475EE58A}"/>
              </a:ext>
            </a:extLst>
          </p:cNvPr>
          <p:cNvSpPr/>
          <p:nvPr/>
        </p:nvSpPr>
        <p:spPr>
          <a:xfrm>
            <a:off x="545629" y="273053"/>
            <a:ext cx="431800" cy="431800"/>
          </a:xfrm>
          <a:prstGeom prst="diamond">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ython Machine Learning-Library- Technology.powerpoint | PPT">
            <a:extLst>
              <a:ext uri="{FF2B5EF4-FFF2-40B4-BE49-F238E27FC236}">
                <a16:creationId xmlns:a16="http://schemas.microsoft.com/office/drawing/2014/main" id="{5AA61973-1618-75A4-F36C-6A726FD0D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4209"/>
          <a:stretch/>
        </p:blipFill>
        <p:spPr bwMode="auto">
          <a:xfrm>
            <a:off x="-29399" y="1781587"/>
            <a:ext cx="2954327" cy="3180392"/>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88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3B5D51-563E-6FE5-8F5A-4559BECD00B6}"/>
            </a:ext>
          </a:extLst>
        </p:cNvPr>
        <p:cNvGrpSpPr/>
        <p:nvPr/>
      </p:nvGrpSpPr>
      <p:grpSpPr>
        <a:xfrm>
          <a:off x="0" y="0"/>
          <a:ext cx="0" cy="0"/>
          <a:chOff x="0" y="0"/>
          <a:chExt cx="0" cy="0"/>
        </a:xfrm>
      </p:grpSpPr>
      <p:sp>
        <p:nvSpPr>
          <p:cNvPr id="7175" name="Rectangle 717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787DE6-576E-896B-DB7A-54C6A341A33F}"/>
              </a:ext>
            </a:extLst>
          </p:cNvPr>
          <p:cNvSpPr>
            <a:spLocks noGrp="1"/>
          </p:cNvSpPr>
          <p:nvPr>
            <p:ph type="title"/>
          </p:nvPr>
        </p:nvSpPr>
        <p:spPr>
          <a:xfrm>
            <a:off x="698357" y="5106277"/>
            <a:ext cx="4284420" cy="676422"/>
          </a:xfrm>
        </p:spPr>
        <p:txBody>
          <a:bodyPr vert="horz" lIns="91440" tIns="45720" rIns="91440" bIns="45720" rtlCol="0" anchor="t">
            <a:normAutofit fontScale="90000"/>
          </a:bodyPr>
          <a:lstStyle/>
          <a:p>
            <a:r>
              <a:rPr lang="en-US" sz="4400" dirty="0">
                <a:solidFill>
                  <a:schemeClr val="bg1"/>
                </a:solidFill>
              </a:rPr>
              <a:t>Results</a:t>
            </a:r>
          </a:p>
        </p:txBody>
      </p:sp>
      <p:sp>
        <p:nvSpPr>
          <p:cNvPr id="7177" name="Rectangle 717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9" name="Rectangle 7178">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4552052"/>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E7E6C19-B102-85E8-2DD8-F4571CE4CD96}"/>
              </a:ext>
            </a:extLst>
          </p:cNvPr>
          <p:cNvSpPr>
            <a:spLocks noGrp="1"/>
          </p:cNvSpPr>
          <p:nvPr>
            <p:ph type="body" sz="half" idx="2"/>
          </p:nvPr>
        </p:nvSpPr>
        <p:spPr>
          <a:xfrm>
            <a:off x="6367511" y="5156189"/>
            <a:ext cx="5533029" cy="1339642"/>
          </a:xfrm>
        </p:spPr>
        <p:txBody>
          <a:bodyPr vert="horz" lIns="91440" tIns="45720" rIns="91440" bIns="45720" rtlCol="0">
            <a:normAutofit/>
          </a:bodyPr>
          <a:lstStyle/>
          <a:p>
            <a:r>
              <a:rPr lang="en-US" sz="1000" b="1" dirty="0"/>
              <a:t>Number of suicides committed in each country:</a:t>
            </a:r>
          </a:p>
          <a:p>
            <a:endParaRPr lang="en-US" sz="1000" dirty="0"/>
          </a:p>
          <a:p>
            <a:r>
              <a:rPr lang="en-US" sz="1000" dirty="0"/>
              <a:t>The analysis reveals significant variations in suicide numbers across countries. Larger countries like Argentina report high figures (82,219), likely due to their population size and reporting practices, while smaller nations such as Antigua and Barbuda show much lower numbers (11). These differences may be influenced by population, socio-economic conditions, cultural factors, and variations in data collection or underreporting.</a:t>
            </a:r>
          </a:p>
          <a:p>
            <a:endParaRPr lang="en-US" sz="1000" b="1" dirty="0"/>
          </a:p>
        </p:txBody>
      </p:sp>
      <p:pic>
        <p:nvPicPr>
          <p:cNvPr id="5" name="Picture 4">
            <a:extLst>
              <a:ext uri="{FF2B5EF4-FFF2-40B4-BE49-F238E27FC236}">
                <a16:creationId xmlns:a16="http://schemas.microsoft.com/office/drawing/2014/main" id="{6B6C6765-5130-03C4-F73E-2A5E2892BE89}"/>
              </a:ext>
            </a:extLst>
          </p:cNvPr>
          <p:cNvPicPr>
            <a:picLocks noChangeAspect="1"/>
          </p:cNvPicPr>
          <p:nvPr/>
        </p:nvPicPr>
        <p:blipFill>
          <a:blip r:embed="rId2"/>
          <a:stretch>
            <a:fillRect/>
          </a:stretch>
        </p:blipFill>
        <p:spPr>
          <a:xfrm>
            <a:off x="15970" y="843898"/>
            <a:ext cx="6061357" cy="4030648"/>
          </a:xfrm>
          <a:prstGeom prst="rect">
            <a:avLst/>
          </a:prstGeom>
        </p:spPr>
      </p:pic>
      <p:pic>
        <p:nvPicPr>
          <p:cNvPr id="7" name="Picture 6">
            <a:extLst>
              <a:ext uri="{FF2B5EF4-FFF2-40B4-BE49-F238E27FC236}">
                <a16:creationId xmlns:a16="http://schemas.microsoft.com/office/drawing/2014/main" id="{CD2B407F-6F0B-3811-CDFC-013707724608}"/>
              </a:ext>
            </a:extLst>
          </p:cNvPr>
          <p:cNvPicPr>
            <a:picLocks noChangeAspect="1"/>
          </p:cNvPicPr>
          <p:nvPr/>
        </p:nvPicPr>
        <p:blipFill>
          <a:blip r:embed="rId3"/>
          <a:srcRect l="1273" r="21003"/>
          <a:stretch/>
        </p:blipFill>
        <p:spPr>
          <a:xfrm>
            <a:off x="6734650" y="166869"/>
            <a:ext cx="4798752" cy="2415579"/>
          </a:xfrm>
          <a:prstGeom prst="rect">
            <a:avLst/>
          </a:prstGeom>
          <a:effectLst>
            <a:outerShdw blurRad="50800" dist="38100" dir="13500000" algn="br" rotWithShape="0">
              <a:prstClr val="black">
                <a:alpha val="40000"/>
              </a:prstClr>
            </a:outerShdw>
          </a:effectLst>
        </p:spPr>
      </p:pic>
      <p:pic>
        <p:nvPicPr>
          <p:cNvPr id="9" name="Picture 8">
            <a:extLst>
              <a:ext uri="{FF2B5EF4-FFF2-40B4-BE49-F238E27FC236}">
                <a16:creationId xmlns:a16="http://schemas.microsoft.com/office/drawing/2014/main" id="{6A52650F-2745-BA6E-EE68-D71C712F8F50}"/>
              </a:ext>
            </a:extLst>
          </p:cNvPr>
          <p:cNvPicPr>
            <a:picLocks noChangeAspect="1"/>
          </p:cNvPicPr>
          <p:nvPr/>
        </p:nvPicPr>
        <p:blipFill>
          <a:blip r:embed="rId4"/>
          <a:stretch>
            <a:fillRect/>
          </a:stretch>
        </p:blipFill>
        <p:spPr>
          <a:xfrm>
            <a:off x="7670613" y="2678191"/>
            <a:ext cx="2257158" cy="2013739"/>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823913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CF48EA-4909-91DD-E86B-4D36D112D392}"/>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dirty="0">
                <a:solidFill>
                  <a:schemeClr val="bg1"/>
                </a:solidFill>
                <a:latin typeface="+mj-lt"/>
                <a:ea typeface="+mj-ea"/>
                <a:cs typeface="+mj-cs"/>
              </a:rPr>
              <a:t>Results</a:t>
            </a:r>
          </a:p>
        </p:txBody>
      </p:sp>
      <p:pic>
        <p:nvPicPr>
          <p:cNvPr id="6" name="Picture 5" descr="A screenshot of a computer&#10;&#10;Description automatically generated">
            <a:extLst>
              <a:ext uri="{FF2B5EF4-FFF2-40B4-BE49-F238E27FC236}">
                <a16:creationId xmlns:a16="http://schemas.microsoft.com/office/drawing/2014/main" id="{AF1E2C2B-1D19-F676-D2FE-176273204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354" y="2032097"/>
            <a:ext cx="11857119" cy="4001777"/>
          </a:xfrm>
          <a:prstGeom prst="rect">
            <a:avLst/>
          </a:prstGeom>
        </p:spPr>
      </p:pic>
    </p:spTree>
    <p:extLst>
      <p:ext uri="{BB962C8B-B14F-4D97-AF65-F5344CB8AC3E}">
        <p14:creationId xmlns:p14="http://schemas.microsoft.com/office/powerpoint/2010/main" val="1470078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EFB6C-16CF-6C5D-2C1B-7F959178ABE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0E6D0E8-A40C-343F-2349-51977AF7183A}"/>
              </a:ext>
            </a:extLst>
          </p:cNvPr>
          <p:cNvPicPr>
            <a:picLocks noChangeAspect="1"/>
          </p:cNvPicPr>
          <p:nvPr/>
        </p:nvPicPr>
        <p:blipFill>
          <a:blip r:embed="rId2"/>
          <a:stretch>
            <a:fillRect/>
          </a:stretch>
        </p:blipFill>
        <p:spPr>
          <a:xfrm>
            <a:off x="279274" y="197600"/>
            <a:ext cx="5372310" cy="3442984"/>
          </a:xfrm>
          <a:prstGeom prst="rect">
            <a:avLst/>
          </a:prstGeom>
        </p:spPr>
      </p:pic>
      <p:pic>
        <p:nvPicPr>
          <p:cNvPr id="4098" name="Picture 2">
            <a:extLst>
              <a:ext uri="{FF2B5EF4-FFF2-40B4-BE49-F238E27FC236}">
                <a16:creationId xmlns:a16="http://schemas.microsoft.com/office/drawing/2014/main" id="{F3A0C1F0-F15A-606D-4EA1-B7D240689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478" y="3838714"/>
            <a:ext cx="3763862" cy="301928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A7EEA9E-774F-48F5-25CC-93F156F3A71D}"/>
              </a:ext>
            </a:extLst>
          </p:cNvPr>
          <p:cNvSpPr/>
          <p:nvPr/>
        </p:nvSpPr>
        <p:spPr>
          <a:xfrm>
            <a:off x="5917514" y="0"/>
            <a:ext cx="6255696"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2050" name="Picture 2" descr="Green Coding Background Images, HD Pictures and Wallpaper For Free Download  | Pngtree">
            <a:extLst>
              <a:ext uri="{FF2B5EF4-FFF2-40B4-BE49-F238E27FC236}">
                <a16:creationId xmlns:a16="http://schemas.microsoft.com/office/drawing/2014/main" id="{6C5C9FE0-535D-F0E9-4A7C-8666A41A5A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5960058" y="22588"/>
            <a:ext cx="6231942" cy="2322814"/>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51E61EEC-94B7-A834-4157-C0B9AA2D4BD7}"/>
              </a:ext>
            </a:extLst>
          </p:cNvPr>
          <p:cNvSpPr>
            <a:spLocks noGrp="1"/>
          </p:cNvSpPr>
          <p:nvPr>
            <p:ph type="body" sz="half" idx="2"/>
          </p:nvPr>
        </p:nvSpPr>
        <p:spPr>
          <a:xfrm>
            <a:off x="6534463" y="3257579"/>
            <a:ext cx="4663892" cy="3371029"/>
          </a:xfrm>
        </p:spPr>
        <p:txBody>
          <a:bodyPr>
            <a:noAutofit/>
          </a:bodyPr>
          <a:lstStyle/>
          <a:p>
            <a:r>
              <a:rPr lang="en-US" sz="2000" b="1" dirty="0">
                <a:solidFill>
                  <a:schemeClr val="bg1"/>
                </a:solidFill>
              </a:rPr>
              <a:t>Number of suicides </a:t>
            </a:r>
            <a:r>
              <a:rPr lang="en-US" sz="2000" b="1" dirty="0" err="1">
                <a:solidFill>
                  <a:schemeClr val="bg1"/>
                </a:solidFill>
              </a:rPr>
              <a:t>Genderwise</a:t>
            </a:r>
            <a:r>
              <a:rPr lang="en-US" sz="2000" b="1" dirty="0">
                <a:solidFill>
                  <a:schemeClr val="bg1"/>
                </a:solidFill>
              </a:rPr>
              <a:t>:</a:t>
            </a:r>
          </a:p>
          <a:p>
            <a:r>
              <a:rPr lang="en-US" sz="2000" dirty="0">
                <a:solidFill>
                  <a:schemeClr val="bg1"/>
                </a:solidFill>
              </a:rPr>
              <a:t>The gender-wise analysis of suicides indicates a stark difference between males and females. The data shows that males account for a significantly higher number of suicides (5,188,910) compared to females (1,559,510). This disparity may reflect societal pressures, differences in coping mechanisms, or access to mental health resources across genders.</a:t>
            </a:r>
            <a:endParaRPr lang="en-IN" sz="2000" dirty="0">
              <a:solidFill>
                <a:schemeClr val="bg1"/>
              </a:solidFill>
            </a:endParaRPr>
          </a:p>
        </p:txBody>
      </p:sp>
      <p:sp>
        <p:nvSpPr>
          <p:cNvPr id="10" name="TextBox 9">
            <a:extLst>
              <a:ext uri="{FF2B5EF4-FFF2-40B4-BE49-F238E27FC236}">
                <a16:creationId xmlns:a16="http://schemas.microsoft.com/office/drawing/2014/main" id="{E0AFA78C-0283-72EF-6733-0160C4375408}"/>
              </a:ext>
            </a:extLst>
          </p:cNvPr>
          <p:cNvSpPr txBox="1"/>
          <p:nvPr/>
        </p:nvSpPr>
        <p:spPr>
          <a:xfrm>
            <a:off x="6628600" y="2524492"/>
            <a:ext cx="1610331" cy="553998"/>
          </a:xfrm>
          <a:prstGeom prst="rect">
            <a:avLst/>
          </a:prstGeom>
          <a:solidFill>
            <a:srgbClr val="92D050"/>
          </a:solidFill>
        </p:spPr>
        <p:txBody>
          <a:bodyPr wrap="square" rtlCol="0">
            <a:spAutoFit/>
          </a:bodyPr>
          <a:lstStyle/>
          <a:p>
            <a:r>
              <a:rPr lang="en-US" sz="3000" b="1" u="sng" dirty="0"/>
              <a:t>Results</a:t>
            </a:r>
          </a:p>
        </p:txBody>
      </p:sp>
    </p:spTree>
    <p:extLst>
      <p:ext uri="{BB962C8B-B14F-4D97-AF65-F5344CB8AC3E}">
        <p14:creationId xmlns:p14="http://schemas.microsoft.com/office/powerpoint/2010/main" val="2262163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1B431-5DA5-1EAA-3B30-0A38D3956B2C}"/>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167C284E-398B-3238-1003-C807DE327E11}"/>
              </a:ext>
            </a:extLst>
          </p:cNvPr>
          <p:cNvSpPr>
            <a:spLocks noGrp="1"/>
          </p:cNvSpPr>
          <p:nvPr>
            <p:ph type="body" sz="half" idx="2"/>
          </p:nvPr>
        </p:nvSpPr>
        <p:spPr>
          <a:xfrm>
            <a:off x="166622" y="1294311"/>
            <a:ext cx="4497945" cy="4980577"/>
          </a:xfrm>
          <a:solidFill>
            <a:schemeClr val="accent4">
              <a:lumMod val="60000"/>
              <a:lumOff val="40000"/>
            </a:schemeClr>
          </a:solidFill>
        </p:spPr>
        <p:txBody>
          <a:bodyPr>
            <a:noAutofit/>
          </a:bodyPr>
          <a:lstStyle/>
          <a:p>
            <a:r>
              <a:rPr lang="en-US" sz="2000" b="1" u="sng" dirty="0"/>
              <a:t>Number of suicides </a:t>
            </a:r>
            <a:r>
              <a:rPr lang="en-US" sz="2000" b="1" u="sng" dirty="0" err="1"/>
              <a:t>genderwise</a:t>
            </a:r>
            <a:r>
              <a:rPr lang="en-US" sz="2000" b="1" u="sng" dirty="0"/>
              <a:t> in each country:</a:t>
            </a:r>
          </a:p>
          <a:p>
            <a:endParaRPr lang="en-US" sz="2000" b="1" dirty="0"/>
          </a:p>
          <a:p>
            <a:r>
              <a:rPr lang="en-US" sz="2000" dirty="0"/>
              <a:t>The analysis of suicides by gender in each country reveals notable trends. For instance, in Albania, males (1,277) account for nearly twice as many suicides as females (693), a pattern that reflects a global trend where male suicides tend to be higher. Across countries, female suicides show significant variation, from as low as 1 in Antigua and Barbuda to 18,326 in Argentina, influenced by factors like cultural norms, mental health awareness, and societal pressures.</a:t>
            </a:r>
            <a:endParaRPr lang="en-IN" sz="2000" dirty="0"/>
          </a:p>
        </p:txBody>
      </p:sp>
      <p:pic>
        <p:nvPicPr>
          <p:cNvPr id="6" name="Picture 5">
            <a:extLst>
              <a:ext uri="{FF2B5EF4-FFF2-40B4-BE49-F238E27FC236}">
                <a16:creationId xmlns:a16="http://schemas.microsoft.com/office/drawing/2014/main" id="{A4A6FE57-6AC2-92A8-8B60-55BD046D1EB3}"/>
              </a:ext>
            </a:extLst>
          </p:cNvPr>
          <p:cNvPicPr>
            <a:picLocks noChangeAspect="1"/>
          </p:cNvPicPr>
          <p:nvPr/>
        </p:nvPicPr>
        <p:blipFill>
          <a:blip r:embed="rId2"/>
          <a:stretch>
            <a:fillRect/>
          </a:stretch>
        </p:blipFill>
        <p:spPr>
          <a:xfrm>
            <a:off x="4816966" y="182879"/>
            <a:ext cx="6562233" cy="2562702"/>
          </a:xfrm>
          <a:prstGeom prst="rect">
            <a:avLst/>
          </a:prstGeom>
        </p:spPr>
      </p:pic>
      <p:pic>
        <p:nvPicPr>
          <p:cNvPr id="8" name="Picture 7">
            <a:extLst>
              <a:ext uri="{FF2B5EF4-FFF2-40B4-BE49-F238E27FC236}">
                <a16:creationId xmlns:a16="http://schemas.microsoft.com/office/drawing/2014/main" id="{DAA1CA70-C692-28AF-C7E6-484DD4D9FC0F}"/>
              </a:ext>
            </a:extLst>
          </p:cNvPr>
          <p:cNvPicPr>
            <a:picLocks noChangeAspect="1"/>
          </p:cNvPicPr>
          <p:nvPr/>
        </p:nvPicPr>
        <p:blipFill>
          <a:blip r:embed="rId3"/>
          <a:stretch>
            <a:fillRect/>
          </a:stretch>
        </p:blipFill>
        <p:spPr>
          <a:xfrm>
            <a:off x="5736111" y="3553935"/>
            <a:ext cx="6136867" cy="3121186"/>
          </a:xfrm>
          <a:prstGeom prst="rect">
            <a:avLst/>
          </a:prstGeom>
        </p:spPr>
      </p:pic>
      <p:sp>
        <p:nvSpPr>
          <p:cNvPr id="3" name="Arrow: Down 2">
            <a:extLst>
              <a:ext uri="{FF2B5EF4-FFF2-40B4-BE49-F238E27FC236}">
                <a16:creationId xmlns:a16="http://schemas.microsoft.com/office/drawing/2014/main" id="{AB2F3F26-5799-B2CA-CAB5-1D61044C47B4}"/>
              </a:ext>
            </a:extLst>
          </p:cNvPr>
          <p:cNvSpPr/>
          <p:nvPr/>
        </p:nvSpPr>
        <p:spPr>
          <a:xfrm>
            <a:off x="8098082" y="2865278"/>
            <a:ext cx="396240" cy="56896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5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F14E4A-B3FB-F7C8-7AF4-D884A04DA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92" y="1311146"/>
            <a:ext cx="10467975" cy="3638550"/>
          </a:xfrm>
          <a:prstGeom prst="rect">
            <a:avLst/>
          </a:prstGeom>
        </p:spPr>
      </p:pic>
      <p:sp>
        <p:nvSpPr>
          <p:cNvPr id="2" name="TextBox 1">
            <a:extLst>
              <a:ext uri="{FF2B5EF4-FFF2-40B4-BE49-F238E27FC236}">
                <a16:creationId xmlns:a16="http://schemas.microsoft.com/office/drawing/2014/main" id="{0355EEC7-4071-606E-1557-3C72A31FA098}"/>
              </a:ext>
            </a:extLst>
          </p:cNvPr>
          <p:cNvSpPr txBox="1"/>
          <p:nvPr/>
        </p:nvSpPr>
        <p:spPr>
          <a:xfrm>
            <a:off x="965200" y="243840"/>
            <a:ext cx="1747520" cy="553998"/>
          </a:xfrm>
          <a:prstGeom prst="rect">
            <a:avLst/>
          </a:prstGeom>
          <a:solidFill>
            <a:schemeClr val="accent5">
              <a:lumMod val="75000"/>
            </a:schemeClr>
          </a:solidFill>
        </p:spPr>
        <p:txBody>
          <a:bodyPr wrap="square" rtlCol="0">
            <a:spAutoFit/>
          </a:bodyPr>
          <a:lstStyle/>
          <a:p>
            <a:r>
              <a:rPr lang="en-US" sz="3000" b="1" u="sng" dirty="0">
                <a:solidFill>
                  <a:schemeClr val="bg1"/>
                </a:solidFill>
              </a:rPr>
              <a:t>Results</a:t>
            </a:r>
          </a:p>
        </p:txBody>
      </p:sp>
      <p:cxnSp>
        <p:nvCxnSpPr>
          <p:cNvPr id="4" name="Straight Connector 3">
            <a:extLst>
              <a:ext uri="{FF2B5EF4-FFF2-40B4-BE49-F238E27FC236}">
                <a16:creationId xmlns:a16="http://schemas.microsoft.com/office/drawing/2014/main" id="{6144AC01-332A-9A08-18D0-2BC07511E49D}"/>
              </a:ext>
            </a:extLst>
          </p:cNvPr>
          <p:cNvCxnSpPr>
            <a:cxnSpLocks/>
          </p:cNvCxnSpPr>
          <p:nvPr/>
        </p:nvCxnSpPr>
        <p:spPr>
          <a:xfrm>
            <a:off x="835472" y="243840"/>
            <a:ext cx="0" cy="55399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3838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66421-916A-3D5A-79D1-647FCA674C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9DC927-92B7-193C-76F7-FD2C5531CD6E}"/>
              </a:ext>
            </a:extLst>
          </p:cNvPr>
          <p:cNvSpPr>
            <a:spLocks noGrp="1"/>
          </p:cNvSpPr>
          <p:nvPr>
            <p:ph type="title"/>
          </p:nvPr>
        </p:nvSpPr>
        <p:spPr>
          <a:xfrm>
            <a:off x="5496265" y="4734559"/>
            <a:ext cx="7958980" cy="746449"/>
          </a:xfrm>
        </p:spPr>
        <p:txBody>
          <a:bodyPr>
            <a:normAutofit/>
          </a:bodyPr>
          <a:lstStyle/>
          <a:p>
            <a:r>
              <a:rPr lang="en-US" dirty="0"/>
              <a:t>Results/Insights</a:t>
            </a:r>
            <a:endParaRPr lang="en-IN" dirty="0"/>
          </a:p>
        </p:txBody>
      </p:sp>
      <p:sp>
        <p:nvSpPr>
          <p:cNvPr id="4" name="Text Placeholder 3">
            <a:extLst>
              <a:ext uri="{FF2B5EF4-FFF2-40B4-BE49-F238E27FC236}">
                <a16:creationId xmlns:a16="http://schemas.microsoft.com/office/drawing/2014/main" id="{59E76B53-72A6-2583-21FA-BBF74D9ADB1F}"/>
              </a:ext>
            </a:extLst>
          </p:cNvPr>
          <p:cNvSpPr>
            <a:spLocks noGrp="1"/>
          </p:cNvSpPr>
          <p:nvPr>
            <p:ph type="body" sz="half" idx="2"/>
          </p:nvPr>
        </p:nvSpPr>
        <p:spPr>
          <a:xfrm>
            <a:off x="151886" y="170542"/>
            <a:ext cx="4128228" cy="4906336"/>
          </a:xfrm>
          <a:solidFill>
            <a:srgbClr val="00B050"/>
          </a:solidFill>
        </p:spPr>
        <p:txBody>
          <a:bodyPr>
            <a:noAutofit/>
          </a:bodyPr>
          <a:lstStyle/>
          <a:p>
            <a:r>
              <a:rPr lang="en-US" sz="2000" b="1" dirty="0"/>
              <a:t>Suicides committed by various age groups:</a:t>
            </a:r>
          </a:p>
          <a:p>
            <a:r>
              <a:rPr lang="en-US" sz="2000" dirty="0"/>
              <a:t>The analysis of suicides across various age groups shows the highest numbers among individuals aged 35-54 years (2,452,141), followed by those aged 55-74 years (1,658,443). The youngest group, 5-14 years, has the lowest count (52,264), indicating that suicide rates tend to rise with age, peaking in middle adulthood. These trends may reflect differing life pressures, mental health issues, and societal factors experienced by each age group.</a:t>
            </a:r>
            <a:endParaRPr lang="en-IN" sz="2000" dirty="0"/>
          </a:p>
        </p:txBody>
      </p:sp>
      <p:pic>
        <p:nvPicPr>
          <p:cNvPr id="5" name="Picture 4">
            <a:extLst>
              <a:ext uri="{FF2B5EF4-FFF2-40B4-BE49-F238E27FC236}">
                <a16:creationId xmlns:a16="http://schemas.microsoft.com/office/drawing/2014/main" id="{E4D3413A-B2F5-8DCF-E86C-BCD917B9D725}"/>
              </a:ext>
            </a:extLst>
          </p:cNvPr>
          <p:cNvPicPr>
            <a:picLocks noChangeAspect="1"/>
          </p:cNvPicPr>
          <p:nvPr/>
        </p:nvPicPr>
        <p:blipFill>
          <a:blip r:embed="rId2"/>
          <a:stretch>
            <a:fillRect/>
          </a:stretch>
        </p:blipFill>
        <p:spPr>
          <a:xfrm>
            <a:off x="5496265" y="184473"/>
            <a:ext cx="3679874" cy="2583872"/>
          </a:xfrm>
          <a:prstGeom prst="rect">
            <a:avLst/>
          </a:prstGeom>
        </p:spPr>
      </p:pic>
      <p:pic>
        <p:nvPicPr>
          <p:cNvPr id="9" name="Picture 8">
            <a:extLst>
              <a:ext uri="{FF2B5EF4-FFF2-40B4-BE49-F238E27FC236}">
                <a16:creationId xmlns:a16="http://schemas.microsoft.com/office/drawing/2014/main" id="{BC4102CA-81CD-F8D2-3725-CC8CF86D9CB8}"/>
              </a:ext>
            </a:extLst>
          </p:cNvPr>
          <p:cNvPicPr>
            <a:picLocks noChangeAspect="1"/>
          </p:cNvPicPr>
          <p:nvPr/>
        </p:nvPicPr>
        <p:blipFill>
          <a:blip r:embed="rId3"/>
          <a:stretch>
            <a:fillRect/>
          </a:stretch>
        </p:blipFill>
        <p:spPr>
          <a:xfrm>
            <a:off x="5105597" y="2941654"/>
            <a:ext cx="4070542" cy="3731873"/>
          </a:xfrm>
          <a:prstGeom prst="rect">
            <a:avLst/>
          </a:prstGeom>
        </p:spPr>
      </p:pic>
      <p:pic>
        <p:nvPicPr>
          <p:cNvPr id="11" name="Picture 10">
            <a:extLst>
              <a:ext uri="{FF2B5EF4-FFF2-40B4-BE49-F238E27FC236}">
                <a16:creationId xmlns:a16="http://schemas.microsoft.com/office/drawing/2014/main" id="{AFD65EFB-499D-C7AA-0F02-B7A2E0D56205}"/>
              </a:ext>
            </a:extLst>
          </p:cNvPr>
          <p:cNvPicPr>
            <a:picLocks noChangeAspect="1"/>
          </p:cNvPicPr>
          <p:nvPr/>
        </p:nvPicPr>
        <p:blipFill>
          <a:blip r:embed="rId4"/>
          <a:stretch>
            <a:fillRect/>
          </a:stretch>
        </p:blipFill>
        <p:spPr>
          <a:xfrm>
            <a:off x="9639558" y="1376992"/>
            <a:ext cx="2324100" cy="2495550"/>
          </a:xfrm>
          <a:prstGeom prst="rect">
            <a:avLst/>
          </a:prstGeom>
        </p:spPr>
      </p:pic>
      <p:sp>
        <p:nvSpPr>
          <p:cNvPr id="3" name="TextBox 2">
            <a:extLst>
              <a:ext uri="{FF2B5EF4-FFF2-40B4-BE49-F238E27FC236}">
                <a16:creationId xmlns:a16="http://schemas.microsoft.com/office/drawing/2014/main" id="{96381484-1916-732B-765D-FE6E01EAA30E}"/>
              </a:ext>
            </a:extLst>
          </p:cNvPr>
          <p:cNvSpPr txBox="1"/>
          <p:nvPr/>
        </p:nvSpPr>
        <p:spPr>
          <a:xfrm>
            <a:off x="4788097" y="599009"/>
            <a:ext cx="635000" cy="1200329"/>
          </a:xfrm>
          <a:prstGeom prst="rect">
            <a:avLst/>
          </a:prstGeom>
          <a:solidFill>
            <a:schemeClr val="accent6">
              <a:lumMod val="40000"/>
              <a:lumOff val="60000"/>
            </a:schemeClr>
          </a:solidFill>
          <a:ln>
            <a:solidFill>
              <a:schemeClr val="tx2"/>
            </a:solidFill>
          </a:ln>
        </p:spPr>
        <p:txBody>
          <a:bodyPr wrap="square" rtlCol="0">
            <a:spAutoFit/>
          </a:bodyPr>
          <a:lstStyle/>
          <a:p>
            <a:r>
              <a:rPr lang="en-US" b="1" dirty="0"/>
              <a:t>C</a:t>
            </a:r>
          </a:p>
          <a:p>
            <a:r>
              <a:rPr lang="en-US" b="1" dirty="0"/>
              <a:t>O</a:t>
            </a:r>
          </a:p>
          <a:p>
            <a:r>
              <a:rPr lang="en-US" b="1" dirty="0"/>
              <a:t>D</a:t>
            </a:r>
          </a:p>
          <a:p>
            <a:r>
              <a:rPr lang="en-US" b="1" dirty="0"/>
              <a:t>E</a:t>
            </a:r>
          </a:p>
        </p:txBody>
      </p:sp>
      <p:cxnSp>
        <p:nvCxnSpPr>
          <p:cNvPr id="7" name="Straight Connector 6">
            <a:extLst>
              <a:ext uri="{FF2B5EF4-FFF2-40B4-BE49-F238E27FC236}">
                <a16:creationId xmlns:a16="http://schemas.microsoft.com/office/drawing/2014/main" id="{072FF1E8-9F67-1FDA-5853-347A1C3EBF55}"/>
              </a:ext>
            </a:extLst>
          </p:cNvPr>
          <p:cNvCxnSpPr/>
          <p:nvPr/>
        </p:nvCxnSpPr>
        <p:spPr>
          <a:xfrm>
            <a:off x="4693920" y="599009"/>
            <a:ext cx="0" cy="1477328"/>
          </a:xfrm>
          <a:prstGeom prst="line">
            <a:avLst/>
          </a:prstGeom>
        </p:spPr>
        <p:style>
          <a:lnRef idx="2">
            <a:schemeClr val="accent1"/>
          </a:lnRef>
          <a:fillRef idx="0">
            <a:schemeClr val="accent1"/>
          </a:fillRef>
          <a:effectRef idx="1">
            <a:schemeClr val="accent1"/>
          </a:effectRef>
          <a:fontRef idx="minor">
            <a:schemeClr val="tx1"/>
          </a:fontRef>
        </p:style>
      </p:cxnSp>
      <p:sp>
        <p:nvSpPr>
          <p:cNvPr id="8" name="Arrow: Curved Down 7">
            <a:extLst>
              <a:ext uri="{FF2B5EF4-FFF2-40B4-BE49-F238E27FC236}">
                <a16:creationId xmlns:a16="http://schemas.microsoft.com/office/drawing/2014/main" id="{55323A22-C0F9-39F6-ED27-E031E5219FAD}"/>
              </a:ext>
            </a:extLst>
          </p:cNvPr>
          <p:cNvSpPr/>
          <p:nvPr/>
        </p:nvSpPr>
        <p:spPr>
          <a:xfrm>
            <a:off x="9176139" y="242358"/>
            <a:ext cx="1216152" cy="731520"/>
          </a:xfrm>
          <a:prstGeom prst="curvedDownArrow">
            <a:avLst>
              <a:gd name="adj1" fmla="val 0"/>
              <a:gd name="adj2" fmla="val 50000"/>
              <a:gd name="adj3" fmla="val 5833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urved Left 9">
            <a:extLst>
              <a:ext uri="{FF2B5EF4-FFF2-40B4-BE49-F238E27FC236}">
                <a16:creationId xmlns:a16="http://schemas.microsoft.com/office/drawing/2014/main" id="{91CA2C58-CCA8-978C-8A23-380B841E49A2}"/>
              </a:ext>
            </a:extLst>
          </p:cNvPr>
          <p:cNvSpPr/>
          <p:nvPr/>
        </p:nvSpPr>
        <p:spPr>
          <a:xfrm>
            <a:off x="9784215" y="3860726"/>
            <a:ext cx="731520" cy="1216152"/>
          </a:xfrm>
          <a:prstGeom prst="curvedLeftArrow">
            <a:avLst>
              <a:gd name="adj1" fmla="val 0"/>
              <a:gd name="adj2" fmla="val 75200"/>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67727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8A5A2-AD55-1541-FBFF-EB29148D9E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BCA6FC-5AA1-81FC-A2C3-31867AC7BA85}"/>
              </a:ext>
            </a:extLst>
          </p:cNvPr>
          <p:cNvSpPr>
            <a:spLocks noGrp="1"/>
          </p:cNvSpPr>
          <p:nvPr>
            <p:ph type="title"/>
          </p:nvPr>
        </p:nvSpPr>
        <p:spPr>
          <a:xfrm>
            <a:off x="1743646" y="5496560"/>
            <a:ext cx="1641392" cy="536821"/>
          </a:xfrm>
          <a:blipFill>
            <a:blip r:embed="rId2"/>
            <a:tile tx="0" ty="0" sx="100000" sy="100000" flip="none" algn="tl"/>
          </a:blipFill>
        </p:spPr>
        <p:txBody>
          <a:bodyPr>
            <a:normAutofit/>
          </a:bodyPr>
          <a:lstStyle/>
          <a:p>
            <a:r>
              <a:rPr lang="en-US" dirty="0"/>
              <a:t>Results</a:t>
            </a:r>
            <a:endParaRPr lang="en-IN" dirty="0"/>
          </a:p>
        </p:txBody>
      </p:sp>
      <p:sp>
        <p:nvSpPr>
          <p:cNvPr id="4" name="Text Placeholder 3">
            <a:extLst>
              <a:ext uri="{FF2B5EF4-FFF2-40B4-BE49-F238E27FC236}">
                <a16:creationId xmlns:a16="http://schemas.microsoft.com/office/drawing/2014/main" id="{3F2E5F7D-1259-AFAA-755E-F9C93DA83DE3}"/>
              </a:ext>
            </a:extLst>
          </p:cNvPr>
          <p:cNvSpPr>
            <a:spLocks noGrp="1"/>
          </p:cNvSpPr>
          <p:nvPr>
            <p:ph type="body" sz="half" idx="2"/>
          </p:nvPr>
        </p:nvSpPr>
        <p:spPr>
          <a:xfrm>
            <a:off x="175655" y="173376"/>
            <a:ext cx="4914505" cy="4723744"/>
          </a:xfrm>
          <a:gradFill>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gradFill>
        </p:spPr>
        <p:txBody>
          <a:bodyPr>
            <a:noAutofit/>
          </a:bodyPr>
          <a:lstStyle/>
          <a:p>
            <a:r>
              <a:rPr lang="en-US" sz="2000" b="1" dirty="0"/>
              <a:t>Suicides committed by various age groups in male and female:</a:t>
            </a:r>
          </a:p>
          <a:p>
            <a:endParaRPr lang="en-US" sz="2000" b="1" dirty="0"/>
          </a:p>
          <a:p>
            <a:r>
              <a:rPr lang="en-US" sz="2000" dirty="0"/>
              <a:t>The analysis of suicides by age groups and gender highlights significant patterns. For the 15-24 age group, males (633,105) commit significantly more suicides than females (175,437), a trend consistent across all age ranges. Among females, suicides peak in the 35-54 age group (506,233), followed by the 55-74 group (430,036). These variations reflect gender-specific vulnerabilities influenced by societal pressures, mental health challenges, and life-stage-related stressors.</a:t>
            </a:r>
            <a:endParaRPr lang="en-IN" sz="2000" dirty="0"/>
          </a:p>
        </p:txBody>
      </p:sp>
      <p:pic>
        <p:nvPicPr>
          <p:cNvPr id="6" name="Picture 5">
            <a:extLst>
              <a:ext uri="{FF2B5EF4-FFF2-40B4-BE49-F238E27FC236}">
                <a16:creationId xmlns:a16="http://schemas.microsoft.com/office/drawing/2014/main" id="{26BE2E26-DF53-FA7D-7CA9-4F4DAB551831}"/>
              </a:ext>
            </a:extLst>
          </p:cNvPr>
          <p:cNvPicPr>
            <a:picLocks noChangeAspect="1"/>
          </p:cNvPicPr>
          <p:nvPr/>
        </p:nvPicPr>
        <p:blipFill>
          <a:blip r:embed="rId3"/>
          <a:stretch>
            <a:fillRect/>
          </a:stretch>
        </p:blipFill>
        <p:spPr>
          <a:xfrm>
            <a:off x="6456161" y="389842"/>
            <a:ext cx="5302479" cy="3868202"/>
          </a:xfrm>
          <a:prstGeom prst="rect">
            <a:avLst/>
          </a:prstGeom>
        </p:spPr>
      </p:pic>
      <p:pic>
        <p:nvPicPr>
          <p:cNvPr id="8" name="Picture 7">
            <a:extLst>
              <a:ext uri="{FF2B5EF4-FFF2-40B4-BE49-F238E27FC236}">
                <a16:creationId xmlns:a16="http://schemas.microsoft.com/office/drawing/2014/main" id="{DB72EE91-280F-1BEF-A2F0-71D1887123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3698" y="4474511"/>
            <a:ext cx="6658849" cy="2371293"/>
          </a:xfrm>
          <a:prstGeom prst="rect">
            <a:avLst/>
          </a:prstGeom>
        </p:spPr>
      </p:pic>
      <p:cxnSp>
        <p:nvCxnSpPr>
          <p:cNvPr id="5" name="Straight Connector 4">
            <a:extLst>
              <a:ext uri="{FF2B5EF4-FFF2-40B4-BE49-F238E27FC236}">
                <a16:creationId xmlns:a16="http://schemas.microsoft.com/office/drawing/2014/main" id="{84D56733-CDB2-B0B4-F615-91A504898BF2}"/>
              </a:ext>
            </a:extLst>
          </p:cNvPr>
          <p:cNvCxnSpPr/>
          <p:nvPr/>
        </p:nvCxnSpPr>
        <p:spPr>
          <a:xfrm>
            <a:off x="1584960" y="5455920"/>
            <a:ext cx="0" cy="609600"/>
          </a:xfrm>
          <a:prstGeom prst="line">
            <a:avLst/>
          </a:prstGeom>
        </p:spPr>
        <p:style>
          <a:lnRef idx="2">
            <a:schemeClr val="accent1"/>
          </a:lnRef>
          <a:fillRef idx="0">
            <a:schemeClr val="accent1"/>
          </a:fillRef>
          <a:effectRef idx="1">
            <a:schemeClr val="accent1"/>
          </a:effectRef>
          <a:fontRef idx="minor">
            <a:schemeClr val="tx1"/>
          </a:fontRef>
        </p:style>
      </p:cxnSp>
      <p:sp>
        <p:nvSpPr>
          <p:cNvPr id="7" name="Arrow: Right 6">
            <a:extLst>
              <a:ext uri="{FF2B5EF4-FFF2-40B4-BE49-F238E27FC236}">
                <a16:creationId xmlns:a16="http://schemas.microsoft.com/office/drawing/2014/main" id="{F5B56419-8A92-7460-CA2D-E11F54A47888}"/>
              </a:ext>
            </a:extLst>
          </p:cNvPr>
          <p:cNvSpPr/>
          <p:nvPr/>
        </p:nvSpPr>
        <p:spPr>
          <a:xfrm>
            <a:off x="5445231" y="1981200"/>
            <a:ext cx="701040" cy="4978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Down 8">
            <a:extLst>
              <a:ext uri="{FF2B5EF4-FFF2-40B4-BE49-F238E27FC236}">
                <a16:creationId xmlns:a16="http://schemas.microsoft.com/office/drawing/2014/main" id="{9F44616F-3443-55C3-64C1-E3E136C93A07}"/>
              </a:ext>
            </a:extLst>
          </p:cNvPr>
          <p:cNvSpPr/>
          <p:nvPr/>
        </p:nvSpPr>
        <p:spPr>
          <a:xfrm flipH="1">
            <a:off x="9225280" y="4399280"/>
            <a:ext cx="406400" cy="4978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575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46B170-2D21-D03F-6DA0-5BEA1FA3170D}"/>
            </a:ext>
          </a:extLst>
        </p:cNvPr>
        <p:cNvGrpSpPr/>
        <p:nvPr/>
      </p:nvGrpSpPr>
      <p:grpSpPr>
        <a:xfrm>
          <a:off x="0" y="0"/>
          <a:ext cx="0" cy="0"/>
          <a:chOff x="0" y="0"/>
          <a:chExt cx="0" cy="0"/>
        </a:xfrm>
      </p:grpSpPr>
      <p:sp useBgFill="1">
        <p:nvSpPr>
          <p:cNvPr id="3088" name="Rectangle 3087">
            <a:extLst>
              <a:ext uri="{FF2B5EF4-FFF2-40B4-BE49-F238E27FC236}">
                <a16:creationId xmlns:a16="http://schemas.microsoft.com/office/drawing/2014/main" id="{33C7AB05-19D2-4FCD-8019-B11EC6435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85" name="Group 3084">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3086" name="Rectangle 3085">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89" name="Rectangle 3088">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347431-AD18-CF4A-F4FF-E6C136BE83CD}"/>
              </a:ext>
            </a:extLst>
          </p:cNvPr>
          <p:cNvSpPr>
            <a:spLocks noGrp="1"/>
          </p:cNvSpPr>
          <p:nvPr>
            <p:ph type="title"/>
          </p:nvPr>
        </p:nvSpPr>
        <p:spPr>
          <a:xfrm>
            <a:off x="5867475" y="847827"/>
            <a:ext cx="5408813" cy="1169585"/>
          </a:xfrm>
        </p:spPr>
        <p:txBody>
          <a:bodyPr vert="horz" lIns="91440" tIns="45720" rIns="91440" bIns="45720" rtlCol="0" anchor="b">
            <a:normAutofit/>
          </a:bodyPr>
          <a:lstStyle/>
          <a:p>
            <a:pPr algn="ctr"/>
            <a:r>
              <a:rPr lang="en-US" sz="4000" kern="1200" dirty="0">
                <a:solidFill>
                  <a:schemeClr val="tx1"/>
                </a:solidFill>
                <a:latin typeface="+mj-lt"/>
                <a:ea typeface="+mj-ea"/>
                <a:cs typeface="+mj-cs"/>
              </a:rPr>
              <a:t>RESULTS</a:t>
            </a:r>
          </a:p>
        </p:txBody>
      </p:sp>
      <p:pic>
        <p:nvPicPr>
          <p:cNvPr id="3078" name="Picture 6" descr="32,867 Code Horizontal Royalty-Free Photos and Stock Images | Shutterstock">
            <a:extLst>
              <a:ext uri="{FF2B5EF4-FFF2-40B4-BE49-F238E27FC236}">
                <a16:creationId xmlns:a16="http://schemas.microsoft.com/office/drawing/2014/main" id="{2B2BAF13-A783-1EFF-49B8-68F213398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869" r="3723" b="-2"/>
          <a:stretch/>
        </p:blipFill>
        <p:spPr bwMode="auto">
          <a:xfrm>
            <a:off x="914401" y="774285"/>
            <a:ext cx="2112264" cy="20025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D02864E-1C9B-FCFA-26A5-F2CC7B021550}"/>
              </a:ext>
            </a:extLst>
          </p:cNvPr>
          <p:cNvPicPr>
            <a:picLocks noChangeAspect="1"/>
          </p:cNvPicPr>
          <p:nvPr/>
        </p:nvPicPr>
        <p:blipFill>
          <a:blip r:embed="rId3"/>
          <a:srcRect r="389" b="8"/>
          <a:stretch/>
        </p:blipFill>
        <p:spPr>
          <a:xfrm>
            <a:off x="3191257" y="774286"/>
            <a:ext cx="2112264" cy="2002536"/>
          </a:xfrm>
          <a:prstGeom prst="rect">
            <a:avLst/>
          </a:prstGeom>
        </p:spPr>
      </p:pic>
      <p:sp>
        <p:nvSpPr>
          <p:cNvPr id="3091" name="Rectangle 3090">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239E4A9-5043-0B2B-43B0-5E0E04061E57}"/>
              </a:ext>
            </a:extLst>
          </p:cNvPr>
          <p:cNvPicPr>
            <a:picLocks noChangeAspect="1"/>
          </p:cNvPicPr>
          <p:nvPr/>
        </p:nvPicPr>
        <p:blipFill>
          <a:blip r:embed="rId4"/>
          <a:srcRect r="41460"/>
          <a:stretch/>
        </p:blipFill>
        <p:spPr>
          <a:xfrm>
            <a:off x="914401" y="2951018"/>
            <a:ext cx="4389120" cy="3205229"/>
          </a:xfrm>
          <a:prstGeom prst="rect">
            <a:avLst/>
          </a:prstGeom>
        </p:spPr>
      </p:pic>
      <p:sp>
        <p:nvSpPr>
          <p:cNvPr id="4" name="Text Placeholder 3">
            <a:extLst>
              <a:ext uri="{FF2B5EF4-FFF2-40B4-BE49-F238E27FC236}">
                <a16:creationId xmlns:a16="http://schemas.microsoft.com/office/drawing/2014/main" id="{5A06212A-A5BE-979F-E497-4B196C88DBF9}"/>
              </a:ext>
            </a:extLst>
          </p:cNvPr>
          <p:cNvSpPr>
            <a:spLocks noGrp="1"/>
          </p:cNvSpPr>
          <p:nvPr>
            <p:ph type="body" sz="half" idx="2"/>
          </p:nvPr>
        </p:nvSpPr>
        <p:spPr>
          <a:xfrm>
            <a:off x="5868786" y="2508105"/>
            <a:ext cx="5408813" cy="3632493"/>
          </a:xfrm>
        </p:spPr>
        <p:txBody>
          <a:bodyPr vert="horz" lIns="91440" tIns="45720" rIns="91440" bIns="45720" rtlCol="0" anchor="ctr">
            <a:normAutofit/>
          </a:bodyPr>
          <a:lstStyle/>
          <a:p>
            <a:r>
              <a:rPr lang="en-US" sz="1700" b="1" dirty="0"/>
              <a:t>Suicides committed by various age groups in male and female in each country:</a:t>
            </a:r>
          </a:p>
          <a:p>
            <a:r>
              <a:rPr lang="en-US" sz="1700" dirty="0"/>
              <a:t>The analysis shows a consistent pattern where males have higher suicide rates than females across all age groups, with the highest numbers in the 35-54 age range for both genders. Suicides among males peak at 418 compared to 173 for females in this age group, reflecting significant gender disparities. Age-wise, middle-aged individuals face the highest risks, likely due to increased life pressures, while younger (15-24 years) and older (75+ years) groups show comparatively lower numbers. Country-specific trends, such as in Albania, mirror these patterns, emphasizing the need for targeted mental health interventions.</a:t>
            </a:r>
          </a:p>
        </p:txBody>
      </p:sp>
      <p:sp>
        <p:nvSpPr>
          <p:cNvPr id="3" name="AutoShape 2" descr="Binary Code Concept Of Digital Technology Represented In 3d Backgrounds |  JPG Free Download - Pikbest">
            <a:extLst>
              <a:ext uri="{FF2B5EF4-FFF2-40B4-BE49-F238E27FC236}">
                <a16:creationId xmlns:a16="http://schemas.microsoft.com/office/drawing/2014/main" id="{A6BD69CA-C7A8-6FB5-D24E-3C092EAB1B5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Binary Code Concept Of Digital Technology Represented In 3d Backgrounds |  JPG Free Download - Pikbest">
            <a:extLst>
              <a:ext uri="{FF2B5EF4-FFF2-40B4-BE49-F238E27FC236}">
                <a16:creationId xmlns:a16="http://schemas.microsoft.com/office/drawing/2014/main" id="{11C45407-DB28-7DAB-EB6D-C8F8F21813D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7530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E00C1-CFE8-0F9C-7035-160E56E5DA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465892-5716-F70A-0BFB-A301A596E526}"/>
              </a:ext>
            </a:extLst>
          </p:cNvPr>
          <p:cNvSpPr>
            <a:spLocks noGrp="1"/>
          </p:cNvSpPr>
          <p:nvPr>
            <p:ph type="title"/>
          </p:nvPr>
        </p:nvSpPr>
        <p:spPr>
          <a:xfrm rot="5400000">
            <a:off x="15632" y="3901771"/>
            <a:ext cx="1514125" cy="532518"/>
          </a:xfrm>
          <a:solidFill>
            <a:schemeClr val="accent6">
              <a:lumMod val="60000"/>
              <a:lumOff val="40000"/>
            </a:schemeClr>
          </a:solidFill>
        </p:spPr>
        <p:txBody>
          <a:bodyPr>
            <a:normAutofit/>
          </a:bodyPr>
          <a:lstStyle/>
          <a:p>
            <a:r>
              <a:rPr lang="en-US" sz="2400" dirty="0"/>
              <a:t>RESULTS</a:t>
            </a:r>
            <a:endParaRPr lang="en-IN" sz="2400" dirty="0"/>
          </a:p>
        </p:txBody>
      </p:sp>
      <p:sp>
        <p:nvSpPr>
          <p:cNvPr id="4" name="Text Placeholder 3">
            <a:extLst>
              <a:ext uri="{FF2B5EF4-FFF2-40B4-BE49-F238E27FC236}">
                <a16:creationId xmlns:a16="http://schemas.microsoft.com/office/drawing/2014/main" id="{4DE70821-5A8B-120B-0AAD-579F2B7E29D0}"/>
              </a:ext>
            </a:extLst>
          </p:cNvPr>
          <p:cNvSpPr>
            <a:spLocks noGrp="1"/>
          </p:cNvSpPr>
          <p:nvPr>
            <p:ph type="body" sz="half" idx="2"/>
          </p:nvPr>
        </p:nvSpPr>
        <p:spPr>
          <a:xfrm>
            <a:off x="224589" y="175986"/>
            <a:ext cx="11601651" cy="1756923"/>
          </a:xfrm>
          <a:solidFill>
            <a:schemeClr val="accent6">
              <a:lumMod val="20000"/>
              <a:lumOff val="80000"/>
            </a:schemeClr>
          </a:solidFill>
        </p:spPr>
        <p:txBody>
          <a:bodyPr>
            <a:noAutofit/>
          </a:bodyPr>
          <a:lstStyle/>
          <a:p>
            <a:r>
              <a:rPr lang="en-US" sz="1700" b="1" dirty="0"/>
              <a:t>Suicides committed by various age groups in male and female in each country:</a:t>
            </a:r>
          </a:p>
          <a:p>
            <a:r>
              <a:rPr lang="en-US" sz="1700" dirty="0"/>
              <a:t>The analysis shows a consistent pattern where males have higher suicide rates than females across all age groups, with the highest numbers in the 35-54 age range for both genders. Suicides among males peak at 418 compared to 173 for females in this age group, reflecting significant gender disparities. Age-wise, middle-aged individuals face the highest risks, likely due to increased life pressures, while younger (15-24 years) and older (75+ years) groups show comparatively lower numbers. Country-specific trends, such as in Albania, mirror these patterns, emphasizing the need for targeted mental health interventions.</a:t>
            </a:r>
            <a:endParaRPr lang="en-IN" sz="1700" dirty="0"/>
          </a:p>
        </p:txBody>
      </p:sp>
      <p:pic>
        <p:nvPicPr>
          <p:cNvPr id="5122" name="Picture 2">
            <a:extLst>
              <a:ext uri="{FF2B5EF4-FFF2-40B4-BE49-F238E27FC236}">
                <a16:creationId xmlns:a16="http://schemas.microsoft.com/office/drawing/2014/main" id="{ADA95AD8-0994-2E18-9F83-66B0A0A04B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129028"/>
            <a:ext cx="10607040" cy="4728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423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F68A1-53EC-4258-16C0-17F8469046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F6E8BD-E0A3-CEC5-30DB-787795E59984}"/>
              </a:ext>
            </a:extLst>
          </p:cNvPr>
          <p:cNvSpPr>
            <a:spLocks noGrp="1"/>
          </p:cNvSpPr>
          <p:nvPr>
            <p:ph type="title"/>
          </p:nvPr>
        </p:nvSpPr>
        <p:spPr>
          <a:xfrm>
            <a:off x="5834235" y="4805680"/>
            <a:ext cx="1642388" cy="562314"/>
          </a:xfrm>
          <a:solidFill>
            <a:schemeClr val="tx2">
              <a:lumMod val="50000"/>
              <a:lumOff val="50000"/>
            </a:schemeClr>
          </a:solidFill>
        </p:spPr>
        <p:txBody>
          <a:bodyPr>
            <a:normAutofit fontScale="90000"/>
          </a:bodyPr>
          <a:lstStyle/>
          <a:p>
            <a:r>
              <a:rPr lang="en-US" u="sng" dirty="0"/>
              <a:t>RESULTS</a:t>
            </a:r>
            <a:endParaRPr lang="en-IN" u="sng" dirty="0"/>
          </a:p>
        </p:txBody>
      </p:sp>
      <p:sp>
        <p:nvSpPr>
          <p:cNvPr id="4" name="Text Placeholder 3">
            <a:extLst>
              <a:ext uri="{FF2B5EF4-FFF2-40B4-BE49-F238E27FC236}">
                <a16:creationId xmlns:a16="http://schemas.microsoft.com/office/drawing/2014/main" id="{B45F68E7-ED54-5F2C-62A8-D1C44B7717A0}"/>
              </a:ext>
            </a:extLst>
          </p:cNvPr>
          <p:cNvSpPr>
            <a:spLocks noGrp="1"/>
          </p:cNvSpPr>
          <p:nvPr>
            <p:ph type="body" sz="half" idx="2"/>
          </p:nvPr>
        </p:nvSpPr>
        <p:spPr>
          <a:xfrm>
            <a:off x="184049" y="138726"/>
            <a:ext cx="4475331" cy="3087331"/>
          </a:xfrm>
          <a:gradFill>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gradFill>
        </p:spPr>
        <p:txBody>
          <a:bodyPr>
            <a:normAutofit/>
          </a:bodyPr>
          <a:lstStyle/>
          <a:p>
            <a:r>
              <a:rPr lang="en-US" b="1" dirty="0"/>
              <a:t>Population and suicide rate in yearly basics:</a:t>
            </a:r>
            <a:br>
              <a:rPr lang="en-US" b="1" dirty="0"/>
            </a:br>
            <a:endParaRPr lang="en-US" b="1" dirty="0"/>
          </a:p>
          <a:p>
            <a:r>
              <a:rPr lang="en-US" dirty="0"/>
              <a:t>The analysis of population and suicide rates on a yearly basis shows a gradual increase in population over the years, from 1.75 million in 1985 to 1.96 million in 1989. Suicide rates per 100,000 people remain relatively stable but slightly increase, with the highest rate of 12.88 in 1989. Economic indicators such as GDP per capita also show growth, rising from $6,091 in 1985 to $9,725 in 1989, suggesting a potential link between economic conditions and mental health outcomes.</a:t>
            </a:r>
          </a:p>
        </p:txBody>
      </p:sp>
      <p:pic>
        <p:nvPicPr>
          <p:cNvPr id="5" name="Picture 4">
            <a:extLst>
              <a:ext uri="{FF2B5EF4-FFF2-40B4-BE49-F238E27FC236}">
                <a16:creationId xmlns:a16="http://schemas.microsoft.com/office/drawing/2014/main" id="{88D00F44-C969-098E-ABB0-4803997A99B9}"/>
              </a:ext>
            </a:extLst>
          </p:cNvPr>
          <p:cNvPicPr>
            <a:picLocks noChangeAspect="1"/>
          </p:cNvPicPr>
          <p:nvPr/>
        </p:nvPicPr>
        <p:blipFill>
          <a:blip r:embed="rId2"/>
          <a:stretch>
            <a:fillRect/>
          </a:stretch>
        </p:blipFill>
        <p:spPr>
          <a:xfrm>
            <a:off x="272999" y="3350786"/>
            <a:ext cx="4475331" cy="3087331"/>
          </a:xfrm>
          <a:prstGeom prst="rect">
            <a:avLst/>
          </a:prstGeom>
        </p:spPr>
      </p:pic>
      <p:pic>
        <p:nvPicPr>
          <p:cNvPr id="8" name="Picture 7">
            <a:extLst>
              <a:ext uri="{FF2B5EF4-FFF2-40B4-BE49-F238E27FC236}">
                <a16:creationId xmlns:a16="http://schemas.microsoft.com/office/drawing/2014/main" id="{658A45DC-E152-8667-D33F-CACE15B3476F}"/>
              </a:ext>
            </a:extLst>
          </p:cNvPr>
          <p:cNvPicPr>
            <a:picLocks noChangeAspect="1"/>
          </p:cNvPicPr>
          <p:nvPr/>
        </p:nvPicPr>
        <p:blipFill>
          <a:blip r:embed="rId3"/>
          <a:stretch>
            <a:fillRect/>
          </a:stretch>
        </p:blipFill>
        <p:spPr>
          <a:xfrm>
            <a:off x="8562528" y="3613970"/>
            <a:ext cx="2679517" cy="3105304"/>
          </a:xfrm>
          <a:prstGeom prst="rect">
            <a:avLst/>
          </a:prstGeom>
        </p:spPr>
      </p:pic>
      <p:pic>
        <p:nvPicPr>
          <p:cNvPr id="9" name="Picture 8">
            <a:extLst>
              <a:ext uri="{FF2B5EF4-FFF2-40B4-BE49-F238E27FC236}">
                <a16:creationId xmlns:a16="http://schemas.microsoft.com/office/drawing/2014/main" id="{1024D606-7F75-E5F9-3F7E-ED91E3F4300B}"/>
              </a:ext>
            </a:extLst>
          </p:cNvPr>
          <p:cNvPicPr>
            <a:picLocks noChangeAspect="1"/>
          </p:cNvPicPr>
          <p:nvPr/>
        </p:nvPicPr>
        <p:blipFill>
          <a:blip r:embed="rId4"/>
          <a:stretch>
            <a:fillRect/>
          </a:stretch>
        </p:blipFill>
        <p:spPr>
          <a:xfrm>
            <a:off x="4837281" y="0"/>
            <a:ext cx="7170670" cy="3554949"/>
          </a:xfrm>
          <a:prstGeom prst="rect">
            <a:avLst/>
          </a:prstGeom>
        </p:spPr>
      </p:pic>
      <p:sp>
        <p:nvSpPr>
          <p:cNvPr id="3" name="Arrow: Up 2">
            <a:extLst>
              <a:ext uri="{FF2B5EF4-FFF2-40B4-BE49-F238E27FC236}">
                <a16:creationId xmlns:a16="http://schemas.microsoft.com/office/drawing/2014/main" id="{F3EF25B0-D76A-4CF7-47CE-259FEE8C75B0}"/>
              </a:ext>
            </a:extLst>
          </p:cNvPr>
          <p:cNvSpPr/>
          <p:nvPr/>
        </p:nvSpPr>
        <p:spPr>
          <a:xfrm>
            <a:off x="6413113" y="3554949"/>
            <a:ext cx="484632" cy="97840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2854540F-2E29-28C9-4074-F970E76A6438}"/>
              </a:ext>
            </a:extLst>
          </p:cNvPr>
          <p:cNvSpPr/>
          <p:nvPr/>
        </p:nvSpPr>
        <p:spPr>
          <a:xfrm>
            <a:off x="7655197" y="4865565"/>
            <a:ext cx="627568" cy="4425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54D9C54B-D5B2-D876-B496-EC49AC94A9B4}"/>
              </a:ext>
            </a:extLst>
          </p:cNvPr>
          <p:cNvSpPr/>
          <p:nvPr/>
        </p:nvSpPr>
        <p:spPr>
          <a:xfrm>
            <a:off x="5000806" y="4877645"/>
            <a:ext cx="535272" cy="37057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0694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1F180-5C10-CE1C-9281-194BBCD66439}"/>
              </a:ext>
            </a:extLst>
          </p:cNvPr>
          <p:cNvSpPr>
            <a:spLocks noGrp="1"/>
          </p:cNvSpPr>
          <p:nvPr>
            <p:ph type="title"/>
          </p:nvPr>
        </p:nvSpPr>
        <p:spPr>
          <a:xfrm>
            <a:off x="459222" y="71068"/>
            <a:ext cx="3325811" cy="798513"/>
          </a:xfrm>
          <a:solidFill>
            <a:schemeClr val="accent2">
              <a:lumMod val="75000"/>
            </a:schemeClr>
          </a:solidFill>
        </p:spPr>
        <p:txBody>
          <a:bodyPr>
            <a:normAutofit/>
          </a:bodyPr>
          <a:lstStyle/>
          <a:p>
            <a:r>
              <a:rPr lang="en-US" sz="4200" dirty="0">
                <a:solidFill>
                  <a:schemeClr val="bg2"/>
                </a:solidFill>
              </a:rPr>
              <a:t>  ABSTRACT</a:t>
            </a:r>
          </a:p>
        </p:txBody>
      </p:sp>
      <p:pic>
        <p:nvPicPr>
          <p:cNvPr id="6" name="Content Placeholder 5">
            <a:extLst>
              <a:ext uri="{FF2B5EF4-FFF2-40B4-BE49-F238E27FC236}">
                <a16:creationId xmlns:a16="http://schemas.microsoft.com/office/drawing/2014/main" id="{D2D4B829-006B-CC15-EE2D-56F0734628C7}"/>
              </a:ext>
            </a:extLst>
          </p:cNvPr>
          <p:cNvPicPr>
            <a:picLocks noGrp="1" noChangeAspect="1"/>
          </p:cNvPicPr>
          <p:nvPr>
            <p:ph idx="1"/>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l="53472"/>
          <a:stretch/>
        </p:blipFill>
        <p:spPr>
          <a:xfrm>
            <a:off x="6942666" y="0"/>
            <a:ext cx="5249333" cy="6857999"/>
          </a:xfrm>
        </p:spPr>
      </p:pic>
      <p:sp>
        <p:nvSpPr>
          <p:cNvPr id="4" name="Text Placeholder 3">
            <a:extLst>
              <a:ext uri="{FF2B5EF4-FFF2-40B4-BE49-F238E27FC236}">
                <a16:creationId xmlns:a16="http://schemas.microsoft.com/office/drawing/2014/main" id="{9C01D1A4-4C2D-5DFE-3198-69DCAFCBC151}"/>
              </a:ext>
            </a:extLst>
          </p:cNvPr>
          <p:cNvSpPr>
            <a:spLocks noGrp="1"/>
          </p:cNvSpPr>
          <p:nvPr>
            <p:ph type="body" sz="half" idx="2"/>
          </p:nvPr>
        </p:nvSpPr>
        <p:spPr>
          <a:xfrm>
            <a:off x="1204911" y="974216"/>
            <a:ext cx="5673994" cy="1649111"/>
          </a:xfrm>
          <a:solidFill>
            <a:schemeClr val="accent2">
              <a:lumMod val="40000"/>
              <a:lumOff val="60000"/>
            </a:schemeClr>
          </a:solidFill>
        </p:spPr>
        <p:txBody>
          <a:bodyPr>
            <a:normAutofit fontScale="85000" lnSpcReduction="10000"/>
          </a:bodyPr>
          <a:lstStyle/>
          <a:p>
            <a:pPr algn="ctr"/>
            <a:r>
              <a:rPr lang="en-US" sz="2000" b="1" u="sng" dirty="0"/>
              <a:t>Motive:</a:t>
            </a:r>
          </a:p>
          <a:p>
            <a:pPr marL="285750" indent="-285750" algn="just">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The primary aim of this project is to investigate global suicide trends and uncover patterns and insights that can inform policymakers, mental health professionals, and social scientists. By analyzing data from multiple perspectives, this project seeks to provide actionable recommendations for targeted interventions aimed at reducing suicide rates worldwide.</a:t>
            </a:r>
          </a:p>
        </p:txBody>
      </p:sp>
      <p:sp>
        <p:nvSpPr>
          <p:cNvPr id="12" name="TextBox 11">
            <a:extLst>
              <a:ext uri="{FF2B5EF4-FFF2-40B4-BE49-F238E27FC236}">
                <a16:creationId xmlns:a16="http://schemas.microsoft.com/office/drawing/2014/main" id="{6F6DCC9D-A0AD-AF58-EBD9-B83B9A5C6D41}"/>
              </a:ext>
            </a:extLst>
          </p:cNvPr>
          <p:cNvSpPr txBox="1"/>
          <p:nvPr/>
        </p:nvSpPr>
        <p:spPr>
          <a:xfrm>
            <a:off x="366846" y="2727962"/>
            <a:ext cx="6058162" cy="4016484"/>
          </a:xfrm>
          <a:prstGeom prst="rect">
            <a:avLst/>
          </a:prstGeom>
          <a:solidFill>
            <a:schemeClr val="accent2">
              <a:lumMod val="20000"/>
              <a:lumOff val="80000"/>
            </a:schemeClr>
          </a:solidFill>
        </p:spPr>
        <p:txBody>
          <a:bodyPr wrap="square" rtlCol="0">
            <a:spAutoFit/>
          </a:bodyPr>
          <a:lstStyle/>
          <a:p>
            <a:pPr algn="just"/>
            <a:r>
              <a:rPr lang="en-US" sz="1500" b="1" u="sng" dirty="0"/>
              <a:t>Objective:</a:t>
            </a:r>
            <a:br>
              <a:rPr lang="en-US" sz="1500" dirty="0"/>
            </a:br>
            <a:r>
              <a:rPr lang="en-US" sz="1500" dirty="0"/>
              <a:t>This project involves conducting comprehensive exploratory data analysis (EDA), followed by cleaning and preprocessing the data to ensure its reliability and usability. Key visualizations will be created to reveal trends in suicide rates based on critical factors such as country, age group, gender, and socioeconomic indicators like GDP and Human Development Index (HDI).</a:t>
            </a:r>
          </a:p>
          <a:p>
            <a:pPr algn="just"/>
            <a:r>
              <a:rPr lang="en-US" sz="1500" dirty="0"/>
              <a:t>To enhance the analysis, machine learning algorithms will be applied to the dataset, enabling predictions of suicide rates and identifying potential risk factors. These models will support deeper insights into the interplay of variables and allow the development of strategies for prevention.</a:t>
            </a:r>
          </a:p>
          <a:p>
            <a:pPr algn="just"/>
            <a:r>
              <a:rPr lang="en-US" sz="1500" dirty="0"/>
              <a:t>The integration of machine learning not only provides predictive capabilities but also identifies hidden relationships between variables, offering a more sophisticated understanding of the global suicide phenomenon. This work aspires to empower decision-makers with data-driven insights to combat this pressing global issue effectively.</a:t>
            </a:r>
          </a:p>
        </p:txBody>
      </p:sp>
      <p:cxnSp>
        <p:nvCxnSpPr>
          <p:cNvPr id="10" name="Straight Connector 9">
            <a:extLst>
              <a:ext uri="{FF2B5EF4-FFF2-40B4-BE49-F238E27FC236}">
                <a16:creationId xmlns:a16="http://schemas.microsoft.com/office/drawing/2014/main" id="{8660F048-1F3E-5096-521B-B3F443EF3AA8}"/>
              </a:ext>
            </a:extLst>
          </p:cNvPr>
          <p:cNvCxnSpPr>
            <a:cxnSpLocks/>
          </p:cNvCxnSpPr>
          <p:nvPr/>
        </p:nvCxnSpPr>
        <p:spPr>
          <a:xfrm>
            <a:off x="366846" y="71068"/>
            <a:ext cx="0" cy="79851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7701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3D095-5EC0-9233-A6FE-B092B4E252F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2B1B6463-60C0-37F4-92FD-866CF5FC17A2}"/>
              </a:ext>
            </a:extLst>
          </p:cNvPr>
          <p:cNvSpPr>
            <a:spLocks noGrp="1"/>
          </p:cNvSpPr>
          <p:nvPr>
            <p:ph type="body" sz="half" idx="2"/>
          </p:nvPr>
        </p:nvSpPr>
        <p:spPr>
          <a:xfrm>
            <a:off x="115534" y="139958"/>
            <a:ext cx="4731981" cy="3426202"/>
          </a:xfr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txBody>
          <a:bodyPr>
            <a:noAutofit/>
          </a:bodyPr>
          <a:lstStyle/>
          <a:p>
            <a:r>
              <a:rPr lang="en-US" sz="1800" b="1" dirty="0"/>
              <a:t>Merge population and suicide no with </a:t>
            </a:r>
            <a:r>
              <a:rPr lang="en-US" sz="1800" b="1" dirty="0" err="1"/>
              <a:t>yearlywise</a:t>
            </a:r>
            <a:r>
              <a:rPr lang="en-US" sz="1800" b="1" dirty="0"/>
              <a:t>:</a:t>
            </a:r>
          </a:p>
          <a:p>
            <a:endParaRPr lang="en-US" sz="1800" b="1" dirty="0"/>
          </a:p>
          <a:p>
            <a:r>
              <a:rPr lang="en-US" sz="1800" dirty="0"/>
              <a:t>The merged data of population and suicide numbers on a yearly basis highlights a steady increase in population from 1.75 million in 1985 to 1.96 million in 1989. Meanwhile, the total number of suicides shows some fluctuations, with a rise from 201.5 in 1985 to a peak of 256.8 in 1989. This indicates a potential correlation between population growth and the number of suicides over time.</a:t>
            </a:r>
          </a:p>
        </p:txBody>
      </p:sp>
      <p:pic>
        <p:nvPicPr>
          <p:cNvPr id="6" name="Picture 5">
            <a:extLst>
              <a:ext uri="{FF2B5EF4-FFF2-40B4-BE49-F238E27FC236}">
                <a16:creationId xmlns:a16="http://schemas.microsoft.com/office/drawing/2014/main" id="{38B82E35-CAE6-D325-1CEB-CD6D5A07DA3B}"/>
              </a:ext>
            </a:extLst>
          </p:cNvPr>
          <p:cNvPicPr>
            <a:picLocks noChangeAspect="1"/>
          </p:cNvPicPr>
          <p:nvPr/>
        </p:nvPicPr>
        <p:blipFill>
          <a:blip r:embed="rId2"/>
          <a:stretch>
            <a:fillRect/>
          </a:stretch>
        </p:blipFill>
        <p:spPr>
          <a:xfrm>
            <a:off x="6674825" y="246965"/>
            <a:ext cx="4731981" cy="3012644"/>
          </a:xfrm>
          <a:prstGeom prst="rect">
            <a:avLst/>
          </a:prstGeom>
        </p:spPr>
      </p:pic>
      <p:pic>
        <p:nvPicPr>
          <p:cNvPr id="7" name="Picture 6">
            <a:extLst>
              <a:ext uri="{FF2B5EF4-FFF2-40B4-BE49-F238E27FC236}">
                <a16:creationId xmlns:a16="http://schemas.microsoft.com/office/drawing/2014/main" id="{727571B3-0692-8BC7-A5B9-6A4D3AEC1A56}"/>
              </a:ext>
            </a:extLst>
          </p:cNvPr>
          <p:cNvPicPr>
            <a:picLocks noChangeAspect="1"/>
          </p:cNvPicPr>
          <p:nvPr/>
        </p:nvPicPr>
        <p:blipFill>
          <a:blip r:embed="rId3"/>
          <a:stretch>
            <a:fillRect/>
          </a:stretch>
        </p:blipFill>
        <p:spPr>
          <a:xfrm>
            <a:off x="3179831" y="3598392"/>
            <a:ext cx="8697203" cy="3154293"/>
          </a:xfrm>
          <a:prstGeom prst="rect">
            <a:avLst/>
          </a:prstGeom>
        </p:spPr>
      </p:pic>
      <p:sp>
        <p:nvSpPr>
          <p:cNvPr id="3" name="TextBox 2">
            <a:extLst>
              <a:ext uri="{FF2B5EF4-FFF2-40B4-BE49-F238E27FC236}">
                <a16:creationId xmlns:a16="http://schemas.microsoft.com/office/drawing/2014/main" id="{BE112460-0FD9-64A4-10FC-59A250A7B108}"/>
              </a:ext>
            </a:extLst>
          </p:cNvPr>
          <p:cNvSpPr txBox="1"/>
          <p:nvPr/>
        </p:nvSpPr>
        <p:spPr>
          <a:xfrm>
            <a:off x="5687665" y="823668"/>
            <a:ext cx="635000" cy="1477328"/>
          </a:xfrm>
          <a:prstGeom prst="rect">
            <a:avLst/>
          </a:prstGeom>
          <a:solidFill>
            <a:schemeClr val="accent6">
              <a:lumMod val="40000"/>
              <a:lumOff val="60000"/>
            </a:schemeClr>
          </a:solidFill>
          <a:ln>
            <a:solidFill>
              <a:schemeClr val="tx2"/>
            </a:solidFill>
          </a:ln>
        </p:spPr>
        <p:txBody>
          <a:bodyPr wrap="square" rtlCol="0">
            <a:spAutoFit/>
          </a:bodyPr>
          <a:lstStyle/>
          <a:p>
            <a:r>
              <a:rPr lang="en-US" b="1" dirty="0"/>
              <a:t>C</a:t>
            </a:r>
          </a:p>
          <a:p>
            <a:r>
              <a:rPr lang="en-US" b="1" dirty="0"/>
              <a:t>O</a:t>
            </a:r>
          </a:p>
          <a:p>
            <a:r>
              <a:rPr lang="en-US" b="1" dirty="0"/>
              <a:t>D</a:t>
            </a:r>
          </a:p>
          <a:p>
            <a:r>
              <a:rPr lang="en-US" b="1" dirty="0"/>
              <a:t>E</a:t>
            </a:r>
          </a:p>
          <a:p>
            <a:endParaRPr lang="en-US" b="1" dirty="0"/>
          </a:p>
        </p:txBody>
      </p:sp>
      <p:cxnSp>
        <p:nvCxnSpPr>
          <p:cNvPr id="8" name="Straight Connector 7">
            <a:extLst>
              <a:ext uri="{FF2B5EF4-FFF2-40B4-BE49-F238E27FC236}">
                <a16:creationId xmlns:a16="http://schemas.microsoft.com/office/drawing/2014/main" id="{4EF85295-FCC4-9791-BE95-0654E76C9EE0}"/>
              </a:ext>
            </a:extLst>
          </p:cNvPr>
          <p:cNvCxnSpPr/>
          <p:nvPr/>
        </p:nvCxnSpPr>
        <p:spPr>
          <a:xfrm>
            <a:off x="5506720" y="823668"/>
            <a:ext cx="0" cy="1477328"/>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F8582E9D-4332-7522-2672-8C49FEF73081}"/>
              </a:ext>
            </a:extLst>
          </p:cNvPr>
          <p:cNvSpPr txBox="1"/>
          <p:nvPr/>
        </p:nvSpPr>
        <p:spPr>
          <a:xfrm>
            <a:off x="1148080" y="4806206"/>
            <a:ext cx="1554480" cy="477054"/>
          </a:xfrm>
          <a:prstGeom prst="rect">
            <a:avLst/>
          </a:prstGeom>
          <a:solidFill>
            <a:schemeClr val="accent6">
              <a:lumMod val="60000"/>
              <a:lumOff val="40000"/>
            </a:schemeClr>
          </a:solidFill>
        </p:spPr>
        <p:txBody>
          <a:bodyPr wrap="square">
            <a:spAutoFit/>
          </a:bodyPr>
          <a:lstStyle/>
          <a:p>
            <a:r>
              <a:rPr lang="en-US" sz="2500" u="sng" dirty="0"/>
              <a:t>RESULTS</a:t>
            </a:r>
            <a:endParaRPr lang="en-US" sz="2500" dirty="0"/>
          </a:p>
        </p:txBody>
      </p:sp>
    </p:spTree>
    <p:extLst>
      <p:ext uri="{BB962C8B-B14F-4D97-AF65-F5344CB8AC3E}">
        <p14:creationId xmlns:p14="http://schemas.microsoft.com/office/powerpoint/2010/main" val="2722854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9AD8E-8C10-E8EC-DBE3-DE6DD2E66449}"/>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7CE3A3E8-05BB-DCA2-C3D2-F7777DD74059}"/>
              </a:ext>
            </a:extLst>
          </p:cNvPr>
          <p:cNvSpPr>
            <a:spLocks noGrp="1"/>
          </p:cNvSpPr>
          <p:nvPr>
            <p:ph type="body" sz="half" idx="2"/>
          </p:nvPr>
        </p:nvSpPr>
        <p:spPr>
          <a:xfrm>
            <a:off x="213251" y="199095"/>
            <a:ext cx="4104749" cy="3468665"/>
          </a:xfrm>
          <a:solidFill>
            <a:schemeClr val="accent6"/>
          </a:solidFill>
        </p:spPr>
        <p:txBody>
          <a:bodyPr>
            <a:noAutofit/>
          </a:bodyPr>
          <a:lstStyle/>
          <a:p>
            <a:r>
              <a:rPr lang="en-US" sz="1700" b="1" dirty="0"/>
              <a:t>Suicide rate in male and female yearly:</a:t>
            </a:r>
          </a:p>
          <a:p>
            <a:r>
              <a:rPr lang="en-US" sz="1700" dirty="0"/>
              <a:t>The yearly suicide rates for males and females show significant gender disparities. For males, the suicide rate starts at 290.22 in 1985 and increases to 381.04 by 1989, reflecting a steady rise in male suicides. For females, the rate is lower, starting at 112.77 in 1985 and rising to 132.57 in 1989. Although the female rate increases over time, the gap between male and female suicide rates widens, highlighting a persistent and growing gender disparity in suicide rates over these years.</a:t>
            </a:r>
          </a:p>
        </p:txBody>
      </p:sp>
      <p:pic>
        <p:nvPicPr>
          <p:cNvPr id="5" name="Picture 4">
            <a:extLst>
              <a:ext uri="{FF2B5EF4-FFF2-40B4-BE49-F238E27FC236}">
                <a16:creationId xmlns:a16="http://schemas.microsoft.com/office/drawing/2014/main" id="{78F324AF-186E-2310-57EB-457032EFFDE7}"/>
              </a:ext>
            </a:extLst>
          </p:cNvPr>
          <p:cNvPicPr>
            <a:picLocks noChangeAspect="1"/>
          </p:cNvPicPr>
          <p:nvPr/>
        </p:nvPicPr>
        <p:blipFill>
          <a:blip r:embed="rId2"/>
          <a:stretch>
            <a:fillRect/>
          </a:stretch>
        </p:blipFill>
        <p:spPr>
          <a:xfrm>
            <a:off x="5300925" y="3695485"/>
            <a:ext cx="6629514" cy="3070841"/>
          </a:xfrm>
          <a:prstGeom prst="rect">
            <a:avLst/>
          </a:prstGeom>
        </p:spPr>
      </p:pic>
      <p:pic>
        <p:nvPicPr>
          <p:cNvPr id="6152" name="Picture 8">
            <a:extLst>
              <a:ext uri="{FF2B5EF4-FFF2-40B4-BE49-F238E27FC236}">
                <a16:creationId xmlns:a16="http://schemas.microsoft.com/office/drawing/2014/main" id="{3465203E-1001-1FA8-6EA4-DBA71559C1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0" y="199095"/>
            <a:ext cx="7660749" cy="33789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9067D64-2514-0128-441A-63BCDFBC30D4}"/>
              </a:ext>
            </a:extLst>
          </p:cNvPr>
          <p:cNvPicPr>
            <a:picLocks noChangeAspect="1"/>
          </p:cNvPicPr>
          <p:nvPr/>
        </p:nvPicPr>
        <p:blipFill>
          <a:blip r:embed="rId4"/>
          <a:stretch>
            <a:fillRect/>
          </a:stretch>
        </p:blipFill>
        <p:spPr>
          <a:xfrm>
            <a:off x="380126" y="4728541"/>
            <a:ext cx="4709739" cy="1892016"/>
          </a:xfrm>
          <a:prstGeom prst="rect">
            <a:avLst/>
          </a:prstGeom>
        </p:spPr>
      </p:pic>
      <p:sp>
        <p:nvSpPr>
          <p:cNvPr id="3" name="Title 1">
            <a:extLst>
              <a:ext uri="{FF2B5EF4-FFF2-40B4-BE49-F238E27FC236}">
                <a16:creationId xmlns:a16="http://schemas.microsoft.com/office/drawing/2014/main" id="{2B429E79-81D2-9537-1EB4-A5EE5EA6FC06}"/>
              </a:ext>
            </a:extLst>
          </p:cNvPr>
          <p:cNvSpPr txBox="1">
            <a:spLocks/>
          </p:cNvSpPr>
          <p:nvPr/>
        </p:nvSpPr>
        <p:spPr>
          <a:xfrm>
            <a:off x="1522600" y="3916993"/>
            <a:ext cx="1642388" cy="562314"/>
          </a:xfrm>
          <a:prstGeom prst="rect">
            <a:avLst/>
          </a:prstGeom>
          <a:solidFill>
            <a:schemeClr val="tx2">
              <a:lumMod val="50000"/>
              <a:lumOff val="50000"/>
            </a:schemeClr>
          </a:solidFill>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u="sng" dirty="0"/>
              <a:t>RESULTS</a:t>
            </a:r>
            <a:endParaRPr lang="en-IN" u="sng" dirty="0"/>
          </a:p>
        </p:txBody>
      </p:sp>
      <p:sp>
        <p:nvSpPr>
          <p:cNvPr id="6" name="Arrow: Right 5">
            <a:extLst>
              <a:ext uri="{FF2B5EF4-FFF2-40B4-BE49-F238E27FC236}">
                <a16:creationId xmlns:a16="http://schemas.microsoft.com/office/drawing/2014/main" id="{E4F3D94B-F727-4E0A-207B-22015DFD8526}"/>
              </a:ext>
            </a:extLst>
          </p:cNvPr>
          <p:cNvSpPr/>
          <p:nvPr/>
        </p:nvSpPr>
        <p:spPr>
          <a:xfrm>
            <a:off x="3343562" y="3976878"/>
            <a:ext cx="627568" cy="4425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114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3B738-96F2-8C65-5465-EC3402BCCCA2}"/>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15AE83D1-9A4E-C721-18E2-84F74869A3E3}"/>
              </a:ext>
            </a:extLst>
          </p:cNvPr>
          <p:cNvSpPr>
            <a:spLocks noGrp="1"/>
          </p:cNvSpPr>
          <p:nvPr>
            <p:ph type="body" sz="half" idx="2"/>
          </p:nvPr>
        </p:nvSpPr>
        <p:spPr>
          <a:xfrm>
            <a:off x="7910848" y="318706"/>
            <a:ext cx="3932237" cy="3338894"/>
          </a:xfrm>
          <a:solidFill>
            <a:schemeClr val="accent5">
              <a:lumMod val="20000"/>
              <a:lumOff val="80000"/>
            </a:schemeClr>
          </a:solidFill>
        </p:spPr>
        <p:txBody>
          <a:bodyPr>
            <a:normAutofit lnSpcReduction="10000"/>
          </a:bodyPr>
          <a:lstStyle/>
          <a:p>
            <a:r>
              <a:rPr lang="en-US" b="1" dirty="0"/>
              <a:t>Suicide rate over the period of time in each country:</a:t>
            </a:r>
            <a:br>
              <a:rPr lang="en-US" b="1" dirty="0"/>
            </a:br>
            <a:br>
              <a:rPr lang="en-US" b="1" dirty="0"/>
            </a:br>
            <a:r>
              <a:rPr lang="en-US" dirty="0"/>
              <a:t>The chart shows average suicide numbers over time across various countries from the mid-1980s to 2016. Argentina, Austria, and Australia exhibit significantly higher suicide rates, with Argentina showing a notable increase after 2000. In contrast, countries like Antigua and Barbuda, Armenia, and Bahrain maintain consistently lower rates. The data highlights significant disparities between countries, with some showing rising trends while others remain stable or low.</a:t>
            </a:r>
          </a:p>
        </p:txBody>
      </p:sp>
      <p:pic>
        <p:nvPicPr>
          <p:cNvPr id="6" name="Picture 5">
            <a:extLst>
              <a:ext uri="{FF2B5EF4-FFF2-40B4-BE49-F238E27FC236}">
                <a16:creationId xmlns:a16="http://schemas.microsoft.com/office/drawing/2014/main" id="{E9EFC7BB-4CF6-FD15-598A-1F34931F04DE}"/>
              </a:ext>
            </a:extLst>
          </p:cNvPr>
          <p:cNvPicPr>
            <a:picLocks noChangeAspect="1"/>
          </p:cNvPicPr>
          <p:nvPr/>
        </p:nvPicPr>
        <p:blipFill>
          <a:blip r:embed="rId2"/>
          <a:stretch>
            <a:fillRect/>
          </a:stretch>
        </p:blipFill>
        <p:spPr>
          <a:xfrm>
            <a:off x="175972" y="3749040"/>
            <a:ext cx="8178933" cy="2790254"/>
          </a:xfrm>
          <a:prstGeom prst="rect">
            <a:avLst/>
          </a:prstGeom>
        </p:spPr>
      </p:pic>
      <p:pic>
        <p:nvPicPr>
          <p:cNvPr id="7" name="Picture 6">
            <a:extLst>
              <a:ext uri="{FF2B5EF4-FFF2-40B4-BE49-F238E27FC236}">
                <a16:creationId xmlns:a16="http://schemas.microsoft.com/office/drawing/2014/main" id="{62CFA8C1-C13E-5ABA-1B71-B910A6F62D43}"/>
              </a:ext>
            </a:extLst>
          </p:cNvPr>
          <p:cNvPicPr>
            <a:picLocks noChangeAspect="1"/>
          </p:cNvPicPr>
          <p:nvPr/>
        </p:nvPicPr>
        <p:blipFill>
          <a:blip r:embed="rId3"/>
          <a:stretch>
            <a:fillRect/>
          </a:stretch>
        </p:blipFill>
        <p:spPr>
          <a:xfrm>
            <a:off x="100305" y="112140"/>
            <a:ext cx="7641615" cy="3423540"/>
          </a:xfrm>
          <a:prstGeom prst="rect">
            <a:avLst/>
          </a:prstGeom>
        </p:spPr>
      </p:pic>
    </p:spTree>
    <p:extLst>
      <p:ext uri="{BB962C8B-B14F-4D97-AF65-F5344CB8AC3E}">
        <p14:creationId xmlns:p14="http://schemas.microsoft.com/office/powerpoint/2010/main" val="3840160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D1B616CE-608C-6148-C19D-D0DF1EBC5F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8576"/>
            <a:ext cx="12142834" cy="44002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6E9C80D-ADD5-E183-0B28-86A2271F89F8}"/>
              </a:ext>
            </a:extLst>
          </p:cNvPr>
          <p:cNvSpPr>
            <a:spLocks noGrp="1"/>
          </p:cNvSpPr>
          <p:nvPr>
            <p:ph type="title"/>
          </p:nvPr>
        </p:nvSpPr>
        <p:spPr>
          <a:xfrm>
            <a:off x="1000600" y="91440"/>
            <a:ext cx="2331880" cy="955040"/>
          </a:xfrm>
          <a:solidFill>
            <a:schemeClr val="accent5">
              <a:lumMod val="60000"/>
              <a:lumOff val="40000"/>
            </a:schemeClr>
          </a:solidFill>
        </p:spPr>
        <p:txBody>
          <a:bodyPr>
            <a:normAutofit/>
          </a:bodyPr>
          <a:lstStyle/>
          <a:p>
            <a:pPr algn="ctr"/>
            <a:r>
              <a:rPr lang="en-US" sz="4000" u="sng" dirty="0"/>
              <a:t>RESULTS</a:t>
            </a:r>
            <a:endParaRPr lang="en-IN" sz="4000" u="sng" dirty="0"/>
          </a:p>
        </p:txBody>
      </p:sp>
    </p:spTree>
    <p:extLst>
      <p:ext uri="{BB962C8B-B14F-4D97-AF65-F5344CB8AC3E}">
        <p14:creationId xmlns:p14="http://schemas.microsoft.com/office/powerpoint/2010/main" val="2139285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F60500-E4AD-4A47-069A-3F652FD914D8}"/>
            </a:ext>
          </a:extLst>
        </p:cNvPr>
        <p:cNvGrpSpPr/>
        <p:nvPr/>
      </p:nvGrpSpPr>
      <p:grpSpPr>
        <a:xfrm>
          <a:off x="0" y="0"/>
          <a:ext cx="0" cy="0"/>
          <a:chOff x="0" y="0"/>
          <a:chExt cx="0" cy="0"/>
        </a:xfrm>
      </p:grpSpPr>
      <p:sp useBgFill="1">
        <p:nvSpPr>
          <p:cNvPr id="5129" name="Rectangle 5128">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7603E0-1856-6C2D-E3A6-6C51839F5D3F}"/>
              </a:ext>
            </a:extLst>
          </p:cNvPr>
          <p:cNvSpPr>
            <a:spLocks noGrp="1"/>
          </p:cNvSpPr>
          <p:nvPr>
            <p:ph type="title"/>
          </p:nvPr>
        </p:nvSpPr>
        <p:spPr>
          <a:xfrm>
            <a:off x="640080" y="329184"/>
            <a:ext cx="6894576" cy="1783080"/>
          </a:xfrm>
          <a:solidFill>
            <a:schemeClr val="accent2">
              <a:lumMod val="20000"/>
              <a:lumOff val="80000"/>
            </a:schemeClr>
          </a:solidFill>
        </p:spPr>
        <p:txBody>
          <a:bodyPr vert="horz" lIns="91440" tIns="45720" rIns="91440" bIns="45720" rtlCol="0" anchor="b">
            <a:normAutofit/>
          </a:bodyPr>
          <a:lstStyle/>
          <a:p>
            <a:r>
              <a:rPr lang="en-US" sz="5400" u="sng" dirty="0"/>
              <a:t>RESULTS</a:t>
            </a:r>
          </a:p>
        </p:txBody>
      </p:sp>
      <p:sp>
        <p:nvSpPr>
          <p:cNvPr id="513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FFCE3ACC-A336-A900-5899-DC7F1FF85F76}"/>
              </a:ext>
            </a:extLst>
          </p:cNvPr>
          <p:cNvSpPr>
            <a:spLocks noGrp="1"/>
          </p:cNvSpPr>
          <p:nvPr>
            <p:ph type="body" sz="half" idx="2"/>
          </p:nvPr>
        </p:nvSpPr>
        <p:spPr>
          <a:xfrm>
            <a:off x="640080" y="2706624"/>
            <a:ext cx="6894576" cy="3483864"/>
          </a:xfrm>
          <a:solidFill>
            <a:schemeClr val="accent5">
              <a:lumMod val="20000"/>
              <a:lumOff val="80000"/>
            </a:schemeClr>
          </a:solidFill>
        </p:spPr>
        <p:txBody>
          <a:bodyPr vert="horz" lIns="91440" tIns="45720" rIns="91440" bIns="45720" rtlCol="0">
            <a:normAutofit/>
          </a:bodyPr>
          <a:lstStyle/>
          <a:p>
            <a:r>
              <a:rPr lang="en-US" sz="2200" b="1" dirty="0"/>
              <a:t>GDP evaluation of each country yearly basis:</a:t>
            </a:r>
            <a:br>
              <a:rPr lang="en-US" sz="2200" b="1" dirty="0"/>
            </a:br>
            <a:br>
              <a:rPr lang="en-US" sz="2200" b="1" dirty="0"/>
            </a:br>
            <a:r>
              <a:rPr lang="en-US" sz="2200" dirty="0"/>
              <a:t>Albania's GDP showed stability from 1987 to 1989, with values around $2.1 to $2.3 billion. However, there was a sharp decline in 1992 to $709 million, likely due to economic disruptions during that period. By 1993, the GDP rebounded to $1.2 billion, indicating signs of recovery.</a:t>
            </a:r>
          </a:p>
        </p:txBody>
      </p:sp>
      <p:pic>
        <p:nvPicPr>
          <p:cNvPr id="5" name="Picture 4" descr="A screenshot of a computer&#10;&#10;Description automatically generated">
            <a:extLst>
              <a:ext uri="{FF2B5EF4-FFF2-40B4-BE49-F238E27FC236}">
                <a16:creationId xmlns:a16="http://schemas.microsoft.com/office/drawing/2014/main" id="{D93737BA-06F7-10AB-38B0-9D4A5FDC75BC}"/>
              </a:ext>
            </a:extLst>
          </p:cNvPr>
          <p:cNvPicPr>
            <a:picLocks noChangeAspect="1"/>
          </p:cNvPicPr>
          <p:nvPr/>
        </p:nvPicPr>
        <p:blipFill>
          <a:blip r:embed="rId2"/>
          <a:stretch>
            <a:fillRect/>
          </a:stretch>
        </p:blipFill>
        <p:spPr>
          <a:xfrm>
            <a:off x="7932906" y="329183"/>
            <a:ext cx="3876084" cy="3429969"/>
          </a:xfrm>
          <a:prstGeom prst="rect">
            <a:avLst/>
          </a:prstGeom>
        </p:spPr>
      </p:pic>
      <p:pic>
        <p:nvPicPr>
          <p:cNvPr id="5124" name="Picture 4" descr="System Royalty-Free Images, Stock Photos &amp; Pictures | Shutterstock">
            <a:extLst>
              <a:ext uri="{FF2B5EF4-FFF2-40B4-BE49-F238E27FC236}">
                <a16:creationId xmlns:a16="http://schemas.microsoft.com/office/drawing/2014/main" id="{2205298D-E886-4570-27D4-736EFF3F7E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187"/>
          <a:stretch/>
        </p:blipFill>
        <p:spPr bwMode="auto">
          <a:xfrm>
            <a:off x="7932906" y="3852458"/>
            <a:ext cx="3876084" cy="249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048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73F5CE-8425-9CB4-D4B1-2ABF854E527B}"/>
            </a:ext>
          </a:extLst>
        </p:cNvPr>
        <p:cNvGrpSpPr/>
        <p:nvPr/>
      </p:nvGrpSpPr>
      <p:grpSpPr>
        <a:xfrm>
          <a:off x="0" y="0"/>
          <a:ext cx="0" cy="0"/>
          <a:chOff x="0" y="0"/>
          <a:chExt cx="0" cy="0"/>
        </a:xfrm>
      </p:grpSpPr>
      <p:sp>
        <p:nvSpPr>
          <p:cNvPr id="7175" name="Rectangle 7174">
            <a:extLst>
              <a:ext uri="{FF2B5EF4-FFF2-40B4-BE49-F238E27FC236}">
                <a16:creationId xmlns:a16="http://schemas.microsoft.com/office/drawing/2014/main" id="{E8E61EE1-0ACC-1891-15A7-CC6DCDD56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E52431-B52E-F114-A00F-81780124074C}"/>
              </a:ext>
            </a:extLst>
          </p:cNvPr>
          <p:cNvSpPr>
            <a:spLocks noGrp="1"/>
          </p:cNvSpPr>
          <p:nvPr>
            <p:ph type="title"/>
          </p:nvPr>
        </p:nvSpPr>
        <p:spPr>
          <a:xfrm>
            <a:off x="698357" y="5106277"/>
            <a:ext cx="4284420" cy="676422"/>
          </a:xfrm>
        </p:spPr>
        <p:txBody>
          <a:bodyPr vert="horz" lIns="91440" tIns="45720" rIns="91440" bIns="45720" rtlCol="0" anchor="t">
            <a:normAutofit fontScale="90000"/>
          </a:bodyPr>
          <a:lstStyle/>
          <a:p>
            <a:r>
              <a:rPr lang="en-US" sz="4400" dirty="0">
                <a:solidFill>
                  <a:schemeClr val="bg1"/>
                </a:solidFill>
              </a:rPr>
              <a:t>RESULTS</a:t>
            </a:r>
          </a:p>
        </p:txBody>
      </p:sp>
      <p:pic>
        <p:nvPicPr>
          <p:cNvPr id="7170" name="Picture 2" descr="System Royalty-Free Images, Stock Photos &amp; Pictures | Shutterstock">
            <a:extLst>
              <a:ext uri="{FF2B5EF4-FFF2-40B4-BE49-F238E27FC236}">
                <a16:creationId xmlns:a16="http://schemas.microsoft.com/office/drawing/2014/main" id="{FF1E4730-B62B-FF1C-4463-2099F05D9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081"/>
          <a:stretch/>
        </p:blipFill>
        <p:spPr bwMode="auto">
          <a:xfrm>
            <a:off x="21511" y="908152"/>
            <a:ext cx="6078672" cy="4048312"/>
          </a:xfrm>
          <a:prstGeom prst="rect">
            <a:avLst/>
          </a:prstGeom>
          <a:noFill/>
          <a:extLst>
            <a:ext uri="{909E8E84-426E-40DD-AFC4-6F175D3DCCD1}">
              <a14:hiddenFill xmlns:a14="http://schemas.microsoft.com/office/drawing/2010/main">
                <a:solidFill>
                  <a:srgbClr val="FFFFFF"/>
                </a:solidFill>
              </a14:hiddenFill>
            </a:ext>
          </a:extLst>
        </p:spPr>
      </p:pic>
      <p:sp>
        <p:nvSpPr>
          <p:cNvPr id="7177" name="Rectangle 7176">
            <a:extLst>
              <a:ext uri="{FF2B5EF4-FFF2-40B4-BE49-F238E27FC236}">
                <a16:creationId xmlns:a16="http://schemas.microsoft.com/office/drawing/2014/main" id="{38D29A57-1F54-9F14-9B0A-83B25AD5D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3497CD6-435C-44A8-55F3-6B9BAAF6F100}"/>
              </a:ext>
            </a:extLst>
          </p:cNvPr>
          <p:cNvPicPr>
            <a:picLocks noChangeAspect="1"/>
          </p:cNvPicPr>
          <p:nvPr/>
        </p:nvPicPr>
        <p:blipFill>
          <a:blip r:embed="rId3"/>
          <a:stretch>
            <a:fillRect/>
          </a:stretch>
        </p:blipFill>
        <p:spPr>
          <a:xfrm>
            <a:off x="6652267" y="220810"/>
            <a:ext cx="4896960" cy="2289329"/>
          </a:xfrm>
          <a:prstGeom prst="rect">
            <a:avLst/>
          </a:prstGeom>
        </p:spPr>
      </p:pic>
      <p:pic>
        <p:nvPicPr>
          <p:cNvPr id="8" name="Picture 7">
            <a:extLst>
              <a:ext uri="{FF2B5EF4-FFF2-40B4-BE49-F238E27FC236}">
                <a16:creationId xmlns:a16="http://schemas.microsoft.com/office/drawing/2014/main" id="{20AF26F0-1118-A96E-B123-86881EB3ADA5}"/>
              </a:ext>
            </a:extLst>
          </p:cNvPr>
          <p:cNvPicPr>
            <a:picLocks noChangeAspect="1"/>
          </p:cNvPicPr>
          <p:nvPr/>
        </p:nvPicPr>
        <p:blipFill>
          <a:blip r:embed="rId4">
            <a:extLst>
              <a:ext uri="{28A0092B-C50C-407E-A947-70E740481C1C}">
                <a14:useLocalDpi xmlns:a14="http://schemas.microsoft.com/office/drawing/2010/main" val="0"/>
              </a:ext>
            </a:extLst>
          </a:blip>
          <a:srcRect r="2923"/>
          <a:stretch/>
        </p:blipFill>
        <p:spPr>
          <a:xfrm>
            <a:off x="6109260" y="2615887"/>
            <a:ext cx="5783929" cy="2142751"/>
          </a:xfrm>
          <a:prstGeom prst="rect">
            <a:avLst/>
          </a:prstGeom>
        </p:spPr>
      </p:pic>
      <p:sp>
        <p:nvSpPr>
          <p:cNvPr id="7179" name="Rectangle 7178">
            <a:extLst>
              <a:ext uri="{FF2B5EF4-FFF2-40B4-BE49-F238E27FC236}">
                <a16:creationId xmlns:a16="http://schemas.microsoft.com/office/drawing/2014/main" id="{E3965050-34CE-E84C-4A53-9C1E31EE66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4552052"/>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A7F0FF64-CA85-178E-7DAD-4FBCC36FD48E}"/>
              </a:ext>
            </a:extLst>
          </p:cNvPr>
          <p:cNvSpPr>
            <a:spLocks noGrp="1"/>
          </p:cNvSpPr>
          <p:nvPr>
            <p:ph type="body" sz="half" idx="2"/>
          </p:nvPr>
        </p:nvSpPr>
        <p:spPr>
          <a:xfrm>
            <a:off x="6360159" y="4874546"/>
            <a:ext cx="5533029" cy="1659391"/>
          </a:xfrm>
        </p:spPr>
        <p:txBody>
          <a:bodyPr vert="horz" lIns="91440" tIns="45720" rIns="91440" bIns="45720" rtlCol="0">
            <a:normAutofit/>
          </a:bodyPr>
          <a:lstStyle/>
          <a:p>
            <a:pPr indent="-228600">
              <a:buFont typeface="Arial" panose="020B0604020202020204" pitchFamily="34" charset="0"/>
              <a:buChar char="•"/>
            </a:pPr>
            <a:r>
              <a:rPr lang="en-US" sz="1000" b="1" dirty="0"/>
              <a:t>Evaluation GDP of Albania country throughout the period:</a:t>
            </a:r>
            <a:br>
              <a:rPr lang="en-US" sz="1000" b="1" dirty="0"/>
            </a:br>
            <a:br>
              <a:rPr lang="en-US" sz="1000" b="1" dirty="0"/>
            </a:br>
            <a:r>
              <a:rPr lang="en-US" sz="1000" dirty="0"/>
              <a:t>The GDP of Albania throughout the period shows notable fluctuations. In 1987, Albania's GDP was approximately $2.16 billion, slightly decreasing to $2.13 billion in 1988. However, by 1989, the GDP increased to around $2.34 billion. A sharp decline occurred in 1992, with GDP dropping to $709.45 million, likely due to political and economic challenges during this period. In 1993, the GDP partially recovered to approximately $1.23 billion. This pattern reflects the economic instability that Albania experienced during the early 1990s.</a:t>
            </a:r>
          </a:p>
        </p:txBody>
      </p:sp>
    </p:spTree>
    <p:extLst>
      <p:ext uri="{BB962C8B-B14F-4D97-AF65-F5344CB8AC3E}">
        <p14:creationId xmlns:p14="http://schemas.microsoft.com/office/powerpoint/2010/main" val="3227048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262856-F4B8-849A-900C-A75CECA0931D}"/>
            </a:ext>
          </a:extLst>
        </p:cNvPr>
        <p:cNvGrpSpPr/>
        <p:nvPr/>
      </p:nvGrpSpPr>
      <p:grpSpPr>
        <a:xfrm>
          <a:off x="0" y="0"/>
          <a:ext cx="0" cy="0"/>
          <a:chOff x="0" y="0"/>
          <a:chExt cx="0" cy="0"/>
        </a:xfrm>
      </p:grpSpPr>
      <p:sp useBgFill="1">
        <p:nvSpPr>
          <p:cNvPr id="8208" name="Rectangle 8207">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10" name="Freeform: Shape 8209">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212" name="Freeform: Shape 8211">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37451E1-3DC2-7CEE-F694-C445BBC37015}"/>
              </a:ext>
            </a:extLst>
          </p:cNvPr>
          <p:cNvSpPr>
            <a:spLocks noGrp="1"/>
          </p:cNvSpPr>
          <p:nvPr>
            <p:ph type="title"/>
          </p:nvPr>
        </p:nvSpPr>
        <p:spPr>
          <a:xfrm>
            <a:off x="438913" y="859536"/>
            <a:ext cx="4832802" cy="1170432"/>
          </a:xfrm>
        </p:spPr>
        <p:txBody>
          <a:bodyPr vert="horz" lIns="91440" tIns="45720" rIns="91440" bIns="45720" rtlCol="0" anchor="b">
            <a:normAutofit/>
          </a:bodyPr>
          <a:lstStyle/>
          <a:p>
            <a:r>
              <a:rPr lang="en-US" sz="3400" dirty="0"/>
              <a:t>RESULTS</a:t>
            </a:r>
          </a:p>
        </p:txBody>
      </p:sp>
      <p:sp>
        <p:nvSpPr>
          <p:cNvPr id="8214" name="Rectangle 8213">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216" name="Rectangle 8215">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85565A53-F5FC-1ED2-2B0B-8C916E8BF5D8}"/>
              </a:ext>
            </a:extLst>
          </p:cNvPr>
          <p:cNvSpPr>
            <a:spLocks noGrp="1"/>
          </p:cNvSpPr>
          <p:nvPr>
            <p:ph type="body" sz="half" idx="2"/>
          </p:nvPr>
        </p:nvSpPr>
        <p:spPr>
          <a:xfrm>
            <a:off x="438912" y="2512611"/>
            <a:ext cx="4832803" cy="3664351"/>
          </a:xfrm>
        </p:spPr>
        <p:txBody>
          <a:bodyPr vert="horz" lIns="91440" tIns="45720" rIns="91440" bIns="45720" rtlCol="0">
            <a:normAutofit/>
          </a:bodyPr>
          <a:lstStyle/>
          <a:p>
            <a:r>
              <a:rPr lang="en-US" sz="1800" b="1" dirty="0"/>
              <a:t>Generation evaluation:</a:t>
            </a:r>
          </a:p>
          <a:p>
            <a:br>
              <a:rPr lang="en-US" sz="1800" dirty="0"/>
            </a:br>
            <a:r>
              <a:rPr lang="en-US" sz="1800" dirty="0"/>
              <a:t>The pie chart evaluates generational distribution, showing the Boomers as the largest group, comprising 33.9%, followed by the Silent Generation at 26.4% and Generation X at 22.7%. The Millennials represent 9.2%, while the G.I. Generation makes up 7.6%. Generation Z has a minimal share of only 0.2%, highlighting their emerging presence. The chart reflects a larger representation of older generations compared to younger ones.</a:t>
            </a:r>
          </a:p>
        </p:txBody>
      </p:sp>
      <p:pic>
        <p:nvPicPr>
          <p:cNvPr id="8196" name="Picture 4">
            <a:extLst>
              <a:ext uri="{FF2B5EF4-FFF2-40B4-BE49-F238E27FC236}">
                <a16:creationId xmlns:a16="http://schemas.microsoft.com/office/drawing/2014/main" id="{EDA5C1D8-D9A2-F5CA-CA01-6E214DD8ED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76260" y="168200"/>
            <a:ext cx="5367573" cy="3260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2A93670-26FD-7162-787E-B042A9025213}"/>
              </a:ext>
            </a:extLst>
          </p:cNvPr>
          <p:cNvPicPr>
            <a:picLocks noChangeAspect="1"/>
          </p:cNvPicPr>
          <p:nvPr/>
        </p:nvPicPr>
        <p:blipFill>
          <a:blip r:embed="rId3"/>
          <a:stretch>
            <a:fillRect/>
          </a:stretch>
        </p:blipFill>
        <p:spPr>
          <a:xfrm>
            <a:off x="6307093" y="3677483"/>
            <a:ext cx="5673814" cy="2743199"/>
          </a:xfrm>
          <a:prstGeom prst="rect">
            <a:avLst/>
          </a:prstGeom>
        </p:spPr>
      </p:pic>
    </p:spTree>
    <p:extLst>
      <p:ext uri="{BB962C8B-B14F-4D97-AF65-F5344CB8AC3E}">
        <p14:creationId xmlns:p14="http://schemas.microsoft.com/office/powerpoint/2010/main" val="2899946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E3E305-E01E-0E40-6F3A-1C828B5A104B}"/>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E60C6D-4E85-4E14-BCDF-BF15C241F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E81519-780F-17DF-D451-BDF5783E6D53}"/>
              </a:ext>
            </a:extLst>
          </p:cNvPr>
          <p:cNvSpPr>
            <a:spLocks noGrp="1"/>
          </p:cNvSpPr>
          <p:nvPr>
            <p:ph type="title"/>
          </p:nvPr>
        </p:nvSpPr>
        <p:spPr>
          <a:xfrm>
            <a:off x="6151294" y="486184"/>
            <a:ext cx="5397237" cy="1325563"/>
          </a:xfrm>
        </p:spPr>
        <p:txBody>
          <a:bodyPr vert="horz" lIns="91440" tIns="45720" rIns="91440" bIns="45720" rtlCol="0" anchor="ctr">
            <a:normAutofit/>
          </a:bodyPr>
          <a:lstStyle/>
          <a:p>
            <a:r>
              <a:rPr lang="en-US" sz="4400" dirty="0"/>
              <a:t>RESULTS</a:t>
            </a:r>
          </a:p>
        </p:txBody>
      </p:sp>
      <p:pic>
        <p:nvPicPr>
          <p:cNvPr id="6" name="Picture 5">
            <a:extLst>
              <a:ext uri="{FF2B5EF4-FFF2-40B4-BE49-F238E27FC236}">
                <a16:creationId xmlns:a16="http://schemas.microsoft.com/office/drawing/2014/main" id="{213C5E79-6108-5303-2355-159B34B60982}"/>
              </a:ext>
            </a:extLst>
          </p:cNvPr>
          <p:cNvPicPr>
            <a:picLocks noChangeAspect="1"/>
          </p:cNvPicPr>
          <p:nvPr/>
        </p:nvPicPr>
        <p:blipFill>
          <a:blip r:embed="rId2"/>
          <a:stretch>
            <a:fillRect/>
          </a:stretch>
        </p:blipFill>
        <p:spPr>
          <a:xfrm>
            <a:off x="355600" y="1001783"/>
            <a:ext cx="4786693" cy="1981199"/>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p:spPr>
      </p:pic>
      <p:sp>
        <p:nvSpPr>
          <p:cNvPr id="14" name="Freeform: Shape 13">
            <a:extLst>
              <a:ext uri="{FF2B5EF4-FFF2-40B4-BE49-F238E27FC236}">
                <a16:creationId xmlns:a16="http://schemas.microsoft.com/office/drawing/2014/main" id="{7D42D292-4C48-479B-9E59-E29CD9871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5AD99C75-F985-7FE5-DB9C-9809EF2F18F2}"/>
              </a:ext>
            </a:extLst>
          </p:cNvPr>
          <p:cNvPicPr>
            <a:picLocks noChangeAspect="1"/>
          </p:cNvPicPr>
          <p:nvPr/>
        </p:nvPicPr>
        <p:blipFill>
          <a:blip r:embed="rId3"/>
          <a:srcRect r="4200"/>
          <a:stretch/>
        </p:blipFill>
        <p:spPr>
          <a:xfrm>
            <a:off x="1310659" y="3170028"/>
            <a:ext cx="4056527" cy="3578043"/>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p:spPr>
      </p:pic>
      <p:sp>
        <p:nvSpPr>
          <p:cNvPr id="4" name="Text Placeholder 3">
            <a:extLst>
              <a:ext uri="{FF2B5EF4-FFF2-40B4-BE49-F238E27FC236}">
                <a16:creationId xmlns:a16="http://schemas.microsoft.com/office/drawing/2014/main" id="{ED22A534-01AA-B214-16E1-4A0F37E4B045}"/>
              </a:ext>
            </a:extLst>
          </p:cNvPr>
          <p:cNvSpPr>
            <a:spLocks noGrp="1"/>
          </p:cNvSpPr>
          <p:nvPr>
            <p:ph type="body" sz="half" idx="2"/>
          </p:nvPr>
        </p:nvSpPr>
        <p:spPr>
          <a:xfrm>
            <a:off x="6151294" y="1946684"/>
            <a:ext cx="5397237" cy="4351338"/>
          </a:xfrm>
        </p:spPr>
        <p:txBody>
          <a:bodyPr vert="horz" lIns="91440" tIns="45720" rIns="91440" bIns="45720" rtlCol="0">
            <a:normAutofit/>
          </a:bodyPr>
          <a:lstStyle/>
          <a:p>
            <a:r>
              <a:rPr lang="en-US" b="1" dirty="0" err="1"/>
              <a:t>Pairplot</a:t>
            </a:r>
            <a:r>
              <a:rPr lang="en-US" b="1" dirty="0"/>
              <a:t> through age group:</a:t>
            </a:r>
          </a:p>
          <a:p>
            <a:br>
              <a:rPr lang="en-US" dirty="0"/>
            </a:br>
            <a:r>
              <a:rPr lang="en-US" dirty="0"/>
              <a:t>The visualizations highlight that suicide rates are influenced by multiple factors. Older age groups, especially 75+ years, exhibit significantly higher rates, underscoring age as a critical factor. Most regions have low suicide rates (below 20 per 100k), but there are notable outliers with extremely high rates, suggesting localized crises or societal issues. Economic factors, such as GDP per capita, show varied correlations, indicating that wealth alone does not determine suicide rates. Time trends reveal fluctuations, potentially tied to global events or societal changes, while population size impacts total suicides but not rates consistently. These RESULTS emphasize the multifaceted nature of suicide, shaped by age, socioeconomic conditions, and temporal dynamics.</a:t>
            </a:r>
          </a:p>
        </p:txBody>
      </p:sp>
      <p:sp>
        <p:nvSpPr>
          <p:cNvPr id="16" name="Arc 15">
            <a:extLst>
              <a:ext uri="{FF2B5EF4-FFF2-40B4-BE49-F238E27FC236}">
                <a16:creationId xmlns:a16="http://schemas.microsoft.com/office/drawing/2014/main" id="{533DF362-939D-4EEE-8DC4-6B54607E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95198">
            <a:off x="1539683" y="162676"/>
            <a:ext cx="4083433" cy="4083433"/>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642325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5" name="Rectangle 1025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96B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6" name="Rectangle 1025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247C9A07-258E-34BF-71DD-41A15C4E648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80160" y="480060"/>
            <a:ext cx="9702800" cy="589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285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3CD738-254A-1B23-1A93-E3AF03BCB2B5}"/>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B92FAF7-0AD3-4B47-9111-D0E9CD79E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6A77139-BADB-4B2C-BD41-B67A4D37D7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526" y="2227167"/>
            <a:ext cx="4336168" cy="4630834"/>
            <a:chOff x="7855526" y="2145638"/>
            <a:chExt cx="4336168" cy="4630834"/>
          </a:xfr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p:grpSpPr>
        <p:sp useBgFill="1">
          <p:nvSpPr>
            <p:cNvPr id="17" name="Freeform: Shape 16">
              <a:extLst>
                <a:ext uri="{FF2B5EF4-FFF2-40B4-BE49-F238E27FC236}">
                  <a16:creationId xmlns:a16="http://schemas.microsoft.com/office/drawing/2014/main" id="{DAC7B25D-E1A6-459A-B45A-1912B0CD95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5903" y="2463723"/>
              <a:ext cx="4315791" cy="4312749"/>
            </a:xfrm>
            <a:custGeom>
              <a:avLst/>
              <a:gdLst>
                <a:gd name="connsiteX0" fmla="*/ 2987009 w 4315791"/>
                <a:gd name="connsiteY0" fmla="*/ 0 h 4312749"/>
                <a:gd name="connsiteX1" fmla="*/ 4136908 w 4315791"/>
                <a:gd name="connsiteY1" fmla="*/ 333995 h 4312749"/>
                <a:gd name="connsiteX2" fmla="*/ 4315791 w 4315791"/>
                <a:gd name="connsiteY2" fmla="*/ 445229 h 4312749"/>
                <a:gd name="connsiteX3" fmla="*/ 4315791 w 4315791"/>
                <a:gd name="connsiteY3" fmla="*/ 1208150 h 4312749"/>
                <a:gd name="connsiteX4" fmla="*/ 4145996 w 4315791"/>
                <a:gd name="connsiteY4" fmla="*/ 1085198 h 4312749"/>
                <a:gd name="connsiteX5" fmla="*/ 3631470 w 4315791"/>
                <a:gd name="connsiteY5" fmla="*/ 767158 h 4312749"/>
                <a:gd name="connsiteX6" fmla="*/ 2987009 w 4315791"/>
                <a:gd name="connsiteY6" fmla="*/ 611504 h 4312749"/>
                <a:gd name="connsiteX7" fmla="*/ 1985110 w 4315791"/>
                <a:gd name="connsiteY7" fmla="*/ 855943 h 4312749"/>
                <a:gd name="connsiteX8" fmla="*/ 1223061 w 4315791"/>
                <a:gd name="connsiteY8" fmla="*/ 1585590 h 4312749"/>
                <a:gd name="connsiteX9" fmla="*/ 1023311 w 4315791"/>
                <a:gd name="connsiteY9" fmla="*/ 1849089 h 4312749"/>
                <a:gd name="connsiteX10" fmla="*/ 652067 w 4315791"/>
                <a:gd name="connsiteY10" fmla="*/ 2610233 h 4312749"/>
                <a:gd name="connsiteX11" fmla="*/ 876921 w 4315791"/>
                <a:gd name="connsiteY11" fmla="*/ 3447930 h 4312749"/>
                <a:gd name="connsiteX12" fmla="*/ 1504428 w 4315791"/>
                <a:gd name="connsiteY12" fmla="*/ 4177169 h 4312749"/>
                <a:gd name="connsiteX13" fmla="*/ 1689053 w 4315791"/>
                <a:gd name="connsiteY13" fmla="*/ 4312749 h 4312749"/>
                <a:gd name="connsiteX14" fmla="*/ 729636 w 4315791"/>
                <a:gd name="connsiteY14" fmla="*/ 4312749 h 4312749"/>
                <a:gd name="connsiteX15" fmla="*/ 638463 w 4315791"/>
                <a:gd name="connsiteY15" fmla="*/ 4216521 h 4312749"/>
                <a:gd name="connsiteX16" fmla="*/ 0 w 4315791"/>
                <a:gd name="connsiteY16" fmla="*/ 2610335 h 4312749"/>
                <a:gd name="connsiteX17" fmla="*/ 683474 w 4315791"/>
                <a:gd name="connsiteY17" fmla="*/ 1242376 h 4312749"/>
                <a:gd name="connsiteX18" fmla="*/ 2987009 w 4315791"/>
                <a:gd name="connsiteY18" fmla="*/ 0 h 43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15791" h="4312749">
                  <a:moveTo>
                    <a:pt x="2987009" y="0"/>
                  </a:moveTo>
                  <a:cubicBezTo>
                    <a:pt x="3434423" y="0"/>
                    <a:pt x="3798884" y="137413"/>
                    <a:pt x="4136908" y="333995"/>
                  </a:cubicBezTo>
                  <a:lnTo>
                    <a:pt x="4315791" y="445229"/>
                  </a:lnTo>
                  <a:lnTo>
                    <a:pt x="4315791" y="1208150"/>
                  </a:lnTo>
                  <a:lnTo>
                    <a:pt x="4145996" y="1085198"/>
                  </a:lnTo>
                  <a:cubicBezTo>
                    <a:pt x="3968282" y="958859"/>
                    <a:pt x="3800518" y="848961"/>
                    <a:pt x="3631470" y="767158"/>
                  </a:cubicBezTo>
                  <a:cubicBezTo>
                    <a:pt x="3411941" y="660943"/>
                    <a:pt x="3207191" y="611504"/>
                    <a:pt x="2987009" y="611504"/>
                  </a:cubicBezTo>
                  <a:cubicBezTo>
                    <a:pt x="2599030" y="611504"/>
                    <a:pt x="2271258" y="691421"/>
                    <a:pt x="1985110" y="855943"/>
                  </a:cubicBezTo>
                  <a:cubicBezTo>
                    <a:pt x="1715153" y="1011087"/>
                    <a:pt x="1465955" y="1249819"/>
                    <a:pt x="1223061" y="1585590"/>
                  </a:cubicBezTo>
                  <a:cubicBezTo>
                    <a:pt x="1154375" y="1680490"/>
                    <a:pt x="1087756" y="1766217"/>
                    <a:pt x="1023311" y="1849089"/>
                  </a:cubicBezTo>
                  <a:cubicBezTo>
                    <a:pt x="765853" y="2180172"/>
                    <a:pt x="652067" y="2338069"/>
                    <a:pt x="652067" y="2610233"/>
                  </a:cubicBezTo>
                  <a:cubicBezTo>
                    <a:pt x="652067" y="2895038"/>
                    <a:pt x="727707" y="3176887"/>
                    <a:pt x="876921" y="3447930"/>
                  </a:cubicBezTo>
                  <a:cubicBezTo>
                    <a:pt x="1022224" y="3711838"/>
                    <a:pt x="1239145" y="3964023"/>
                    <a:pt x="1504428" y="4177169"/>
                  </a:cubicBezTo>
                  <a:lnTo>
                    <a:pt x="1689053" y="4312749"/>
                  </a:lnTo>
                  <a:lnTo>
                    <a:pt x="729636" y="4312749"/>
                  </a:lnTo>
                  <a:lnTo>
                    <a:pt x="638463" y="4216521"/>
                  </a:lnTo>
                  <a:cubicBezTo>
                    <a:pt x="243716" y="3758034"/>
                    <a:pt x="0" y="3205314"/>
                    <a:pt x="0" y="2610335"/>
                  </a:cubicBezTo>
                  <a:cubicBezTo>
                    <a:pt x="0" y="2015344"/>
                    <a:pt x="351790" y="1700877"/>
                    <a:pt x="683474" y="1242376"/>
                  </a:cubicBezTo>
                  <a:cubicBezTo>
                    <a:pt x="1236211" y="478174"/>
                    <a:pt x="1925445" y="0"/>
                    <a:pt x="2987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 name="Freeform: Shape 17">
              <a:extLst>
                <a:ext uri="{FF2B5EF4-FFF2-40B4-BE49-F238E27FC236}">
                  <a16:creationId xmlns:a16="http://schemas.microsoft.com/office/drawing/2014/main" id="{920A7C7E-00F6-490C-A8E7-5167EA6A4B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5903" y="2463723"/>
              <a:ext cx="4315791" cy="4312749"/>
            </a:xfrm>
            <a:custGeom>
              <a:avLst/>
              <a:gdLst>
                <a:gd name="connsiteX0" fmla="*/ 2987009 w 4315791"/>
                <a:gd name="connsiteY0" fmla="*/ 0 h 4312749"/>
                <a:gd name="connsiteX1" fmla="*/ 4136908 w 4315791"/>
                <a:gd name="connsiteY1" fmla="*/ 333995 h 4312749"/>
                <a:gd name="connsiteX2" fmla="*/ 4315791 w 4315791"/>
                <a:gd name="connsiteY2" fmla="*/ 445229 h 4312749"/>
                <a:gd name="connsiteX3" fmla="*/ 4315791 w 4315791"/>
                <a:gd name="connsiteY3" fmla="*/ 1079495 h 4312749"/>
                <a:gd name="connsiteX4" fmla="*/ 4206793 w 4315791"/>
                <a:gd name="connsiteY4" fmla="*/ 1000737 h 4312749"/>
                <a:gd name="connsiteX5" fmla="*/ 2987119 w 4315791"/>
                <a:gd name="connsiteY5" fmla="*/ 509571 h 4312749"/>
                <a:gd name="connsiteX6" fmla="*/ 1133184 w 4315791"/>
                <a:gd name="connsiteY6" fmla="*/ 1528405 h 4312749"/>
                <a:gd name="connsiteX7" fmla="*/ 935607 w 4315791"/>
                <a:gd name="connsiteY7" fmla="*/ 1789050 h 4312749"/>
                <a:gd name="connsiteX8" fmla="*/ 543498 w 4315791"/>
                <a:gd name="connsiteY8" fmla="*/ 2610233 h 4312749"/>
                <a:gd name="connsiteX9" fmla="*/ 780416 w 4315791"/>
                <a:gd name="connsiteY9" fmla="*/ 3494616 h 4312749"/>
                <a:gd name="connsiteX10" fmla="*/ 1433786 w 4315791"/>
                <a:gd name="connsiteY10" fmla="*/ 4254537 h 4312749"/>
                <a:gd name="connsiteX11" fmla="*/ 1513041 w 4315791"/>
                <a:gd name="connsiteY11" fmla="*/ 4312749 h 4312749"/>
                <a:gd name="connsiteX12" fmla="*/ 729636 w 4315791"/>
                <a:gd name="connsiteY12" fmla="*/ 4312749 h 4312749"/>
                <a:gd name="connsiteX13" fmla="*/ 638463 w 4315791"/>
                <a:gd name="connsiteY13" fmla="*/ 4216521 h 4312749"/>
                <a:gd name="connsiteX14" fmla="*/ 0 w 4315791"/>
                <a:gd name="connsiteY14" fmla="*/ 2610335 h 4312749"/>
                <a:gd name="connsiteX15" fmla="*/ 683474 w 4315791"/>
                <a:gd name="connsiteY15" fmla="*/ 1242376 h 4312749"/>
                <a:gd name="connsiteX16" fmla="*/ 2987009 w 4315791"/>
                <a:gd name="connsiteY16" fmla="*/ 0 h 43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5791" h="4312749">
                  <a:moveTo>
                    <a:pt x="2987009" y="0"/>
                  </a:moveTo>
                  <a:cubicBezTo>
                    <a:pt x="3434423" y="0"/>
                    <a:pt x="3798884" y="137413"/>
                    <a:pt x="4136908" y="333995"/>
                  </a:cubicBezTo>
                  <a:lnTo>
                    <a:pt x="4315791" y="445229"/>
                  </a:lnTo>
                  <a:lnTo>
                    <a:pt x="4315791" y="1079495"/>
                  </a:lnTo>
                  <a:lnTo>
                    <a:pt x="4206793" y="1000737"/>
                  </a:lnTo>
                  <a:cubicBezTo>
                    <a:pt x="3781561" y="699607"/>
                    <a:pt x="3436718" y="509571"/>
                    <a:pt x="2987119" y="509571"/>
                  </a:cubicBezTo>
                  <a:cubicBezTo>
                    <a:pt x="2204204" y="509571"/>
                    <a:pt x="1649730" y="814251"/>
                    <a:pt x="1133184" y="1528405"/>
                  </a:cubicBezTo>
                  <a:cubicBezTo>
                    <a:pt x="1065585" y="1621878"/>
                    <a:pt x="999510" y="1706892"/>
                    <a:pt x="935607" y="1789050"/>
                  </a:cubicBezTo>
                  <a:cubicBezTo>
                    <a:pt x="670760" y="2129716"/>
                    <a:pt x="543498" y="2306877"/>
                    <a:pt x="543498" y="2610233"/>
                  </a:cubicBezTo>
                  <a:cubicBezTo>
                    <a:pt x="543498" y="2911449"/>
                    <a:pt x="623267" y="3208997"/>
                    <a:pt x="780416" y="3494616"/>
                  </a:cubicBezTo>
                  <a:cubicBezTo>
                    <a:pt x="934194" y="3774018"/>
                    <a:pt x="1154050" y="4029772"/>
                    <a:pt x="1433786" y="4254537"/>
                  </a:cubicBezTo>
                  <a:lnTo>
                    <a:pt x="1513041" y="4312749"/>
                  </a:lnTo>
                  <a:lnTo>
                    <a:pt x="729636" y="4312749"/>
                  </a:lnTo>
                  <a:lnTo>
                    <a:pt x="638463" y="4216521"/>
                  </a:lnTo>
                  <a:cubicBezTo>
                    <a:pt x="243716" y="3758034"/>
                    <a:pt x="0" y="3205314"/>
                    <a:pt x="0" y="2610335"/>
                  </a:cubicBezTo>
                  <a:cubicBezTo>
                    <a:pt x="0" y="2015344"/>
                    <a:pt x="351790" y="1700877"/>
                    <a:pt x="683474" y="1242376"/>
                  </a:cubicBezTo>
                  <a:cubicBezTo>
                    <a:pt x="1236211" y="478174"/>
                    <a:pt x="1925445" y="0"/>
                    <a:pt x="2987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Freeform: Shape 18">
              <a:extLst>
                <a:ext uri="{FF2B5EF4-FFF2-40B4-BE49-F238E27FC236}">
                  <a16:creationId xmlns:a16="http://schemas.microsoft.com/office/drawing/2014/main" id="{2E166FC5-8F23-41C3-879A-BFF8D5B705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7037" y="2411531"/>
              <a:ext cx="4314657" cy="4364939"/>
            </a:xfrm>
            <a:custGeom>
              <a:avLst/>
              <a:gdLst>
                <a:gd name="connsiteX0" fmla="*/ 3028307 w 4314657"/>
                <a:gd name="connsiteY0" fmla="*/ 21 h 4364939"/>
                <a:gd name="connsiteX1" fmla="*/ 3066670 w 4314657"/>
                <a:gd name="connsiteY1" fmla="*/ 836 h 4364939"/>
                <a:gd name="connsiteX2" fmla="*/ 3220125 w 4314657"/>
                <a:gd name="connsiteY2" fmla="*/ 9909 h 4364939"/>
                <a:gd name="connsiteX3" fmla="*/ 3816113 w 4314657"/>
                <a:gd name="connsiteY3" fmla="*/ 150272 h 4364939"/>
                <a:gd name="connsiteX4" fmla="*/ 4089981 w 4314657"/>
                <a:gd name="connsiteY4" fmla="*/ 272287 h 4364939"/>
                <a:gd name="connsiteX5" fmla="*/ 4314657 w 4314657"/>
                <a:gd name="connsiteY5" fmla="*/ 398926 h 4364939"/>
                <a:gd name="connsiteX6" fmla="*/ 4314657 w 4314657"/>
                <a:gd name="connsiteY6" fmla="*/ 911199 h 4364939"/>
                <a:gd name="connsiteX7" fmla="*/ 4310597 w 4314657"/>
                <a:gd name="connsiteY7" fmla="*/ 908154 h 4364939"/>
                <a:gd name="connsiteX8" fmla="*/ 4203223 w 4314657"/>
                <a:gd name="connsiteY8" fmla="*/ 829562 h 4364939"/>
                <a:gd name="connsiteX9" fmla="*/ 4095850 w 4314657"/>
                <a:gd name="connsiteY9" fmla="*/ 753520 h 4364939"/>
                <a:gd name="connsiteX10" fmla="*/ 3652987 w 4314657"/>
                <a:gd name="connsiteY10" fmla="*/ 494811 h 4364939"/>
                <a:gd name="connsiteX11" fmla="*/ 3173610 w 4314657"/>
                <a:gd name="connsiteY11" fmla="*/ 347209 h 4364939"/>
                <a:gd name="connsiteX12" fmla="*/ 3047760 w 4314657"/>
                <a:gd name="connsiteY12" fmla="*/ 332632 h 4364939"/>
                <a:gd name="connsiteX13" fmla="*/ 3016027 w 4314657"/>
                <a:gd name="connsiteY13" fmla="*/ 330186 h 4364939"/>
                <a:gd name="connsiteX14" fmla="*/ 2984184 w 4314657"/>
                <a:gd name="connsiteY14" fmla="*/ 328658 h 4364939"/>
                <a:gd name="connsiteX15" fmla="*/ 2952233 w 4314657"/>
                <a:gd name="connsiteY15" fmla="*/ 327332 h 4364939"/>
                <a:gd name="connsiteX16" fmla="*/ 2919085 w 4314657"/>
                <a:gd name="connsiteY16" fmla="*/ 327026 h 4364939"/>
                <a:gd name="connsiteX17" fmla="*/ 2852901 w 4314657"/>
                <a:gd name="connsiteY17" fmla="*/ 326720 h 4364939"/>
                <a:gd name="connsiteX18" fmla="*/ 2786826 w 4314657"/>
                <a:gd name="connsiteY18" fmla="*/ 328148 h 4364939"/>
                <a:gd name="connsiteX19" fmla="*/ 2720965 w 4314657"/>
                <a:gd name="connsiteY19" fmla="*/ 331409 h 4364939"/>
                <a:gd name="connsiteX20" fmla="*/ 2655325 w 4314657"/>
                <a:gd name="connsiteY20" fmla="*/ 336098 h 4364939"/>
                <a:gd name="connsiteX21" fmla="*/ 2524803 w 4314657"/>
                <a:gd name="connsiteY21" fmla="*/ 350573 h 4364939"/>
                <a:gd name="connsiteX22" fmla="*/ 2460139 w 4314657"/>
                <a:gd name="connsiteY22" fmla="*/ 360664 h 4364939"/>
                <a:gd name="connsiteX23" fmla="*/ 2396019 w 4314657"/>
                <a:gd name="connsiteY23" fmla="*/ 372693 h 4364939"/>
                <a:gd name="connsiteX24" fmla="*/ 2145843 w 4314657"/>
                <a:gd name="connsiteY24" fmla="*/ 440989 h 4364939"/>
                <a:gd name="connsiteX25" fmla="*/ 1698635 w 4314657"/>
                <a:gd name="connsiteY25" fmla="*/ 682676 h 4364939"/>
                <a:gd name="connsiteX26" fmla="*/ 1498450 w 4314657"/>
                <a:gd name="connsiteY26" fmla="*/ 835474 h 4364939"/>
                <a:gd name="connsiteX27" fmla="*/ 1307285 w 4314657"/>
                <a:gd name="connsiteY27" fmla="*/ 1001220 h 4364939"/>
                <a:gd name="connsiteX28" fmla="*/ 947780 w 4314657"/>
                <a:gd name="connsiteY28" fmla="*/ 1369612 h 4364939"/>
                <a:gd name="connsiteX29" fmla="*/ 905939 w 4314657"/>
                <a:gd name="connsiteY29" fmla="*/ 1419458 h 4364939"/>
                <a:gd name="connsiteX30" fmla="*/ 863228 w 4314657"/>
                <a:gd name="connsiteY30" fmla="*/ 1471545 h 4364939"/>
                <a:gd name="connsiteX31" fmla="*/ 774330 w 4314657"/>
                <a:gd name="connsiteY31" fmla="*/ 1577659 h 4364939"/>
                <a:gd name="connsiteX32" fmla="*/ 595554 w 4314657"/>
                <a:gd name="connsiteY32" fmla="*/ 1780916 h 4364939"/>
                <a:gd name="connsiteX33" fmla="*/ 430365 w 4314657"/>
                <a:gd name="connsiteY33" fmla="*/ 1982644 h 4364939"/>
                <a:gd name="connsiteX34" fmla="*/ 358855 w 4314657"/>
                <a:gd name="connsiteY34" fmla="*/ 2087025 h 4364939"/>
                <a:gd name="connsiteX35" fmla="*/ 296583 w 4314657"/>
                <a:gd name="connsiteY35" fmla="*/ 2194872 h 4364939"/>
                <a:gd name="connsiteX36" fmla="*/ 207358 w 4314657"/>
                <a:gd name="connsiteY36" fmla="*/ 2423918 h 4364939"/>
                <a:gd name="connsiteX37" fmla="*/ 177146 w 4314657"/>
                <a:gd name="connsiteY37" fmla="*/ 2668765 h 4364939"/>
                <a:gd name="connsiteX38" fmla="*/ 248763 w 4314657"/>
                <a:gd name="connsiteY38" fmla="*/ 3168854 h 4364939"/>
                <a:gd name="connsiteX39" fmla="*/ 445688 w 4314657"/>
                <a:gd name="connsiteY39" fmla="*/ 3637956 h 4364939"/>
                <a:gd name="connsiteX40" fmla="*/ 735859 w 4314657"/>
                <a:gd name="connsiteY40" fmla="*/ 4062310 h 4364939"/>
                <a:gd name="connsiteX41" fmla="*/ 910884 w 4314657"/>
                <a:gd name="connsiteY41" fmla="*/ 4254366 h 4364939"/>
                <a:gd name="connsiteX42" fmla="*/ 1030507 w 4314657"/>
                <a:gd name="connsiteY42" fmla="*/ 4364939 h 4364939"/>
                <a:gd name="connsiteX43" fmla="*/ 676755 w 4314657"/>
                <a:gd name="connsiteY43" fmla="*/ 4364939 h 4364939"/>
                <a:gd name="connsiteX44" fmla="*/ 538105 w 4314657"/>
                <a:gd name="connsiteY44" fmla="*/ 4202315 h 4364939"/>
                <a:gd name="connsiteX45" fmla="*/ 241592 w 4314657"/>
                <a:gd name="connsiteY45" fmla="*/ 3731226 h 4364939"/>
                <a:gd name="connsiteX46" fmla="*/ 60317 w 4314657"/>
                <a:gd name="connsiteY46" fmla="*/ 3211362 h 4364939"/>
                <a:gd name="connsiteX47" fmla="*/ 0 w 4314657"/>
                <a:gd name="connsiteY47" fmla="*/ 2668765 h 4364939"/>
                <a:gd name="connsiteX48" fmla="*/ 21736 w 4314657"/>
                <a:gd name="connsiteY48" fmla="*/ 2390280 h 4364939"/>
                <a:gd name="connsiteX49" fmla="*/ 27605 w 4314657"/>
                <a:gd name="connsiteY49" fmla="*/ 2355521 h 4364939"/>
                <a:gd name="connsiteX50" fmla="*/ 34669 w 4314657"/>
                <a:gd name="connsiteY50" fmla="*/ 2320862 h 4364939"/>
                <a:gd name="connsiteX51" fmla="*/ 50753 w 4314657"/>
                <a:gd name="connsiteY51" fmla="*/ 2251750 h 4364939"/>
                <a:gd name="connsiteX52" fmla="*/ 93899 w 4314657"/>
                <a:gd name="connsiteY52" fmla="*/ 2116179 h 4364939"/>
                <a:gd name="connsiteX53" fmla="*/ 150194 w 4314657"/>
                <a:gd name="connsiteY53" fmla="*/ 1985498 h 4364939"/>
                <a:gd name="connsiteX54" fmla="*/ 216486 w 4314657"/>
                <a:gd name="connsiteY54" fmla="*/ 1860628 h 4364939"/>
                <a:gd name="connsiteX55" fmla="*/ 363527 w 4314657"/>
                <a:gd name="connsiteY55" fmla="*/ 1625058 h 4364939"/>
                <a:gd name="connsiteX56" fmla="*/ 514155 w 4314657"/>
                <a:gd name="connsiteY56" fmla="*/ 1402231 h 4364939"/>
                <a:gd name="connsiteX57" fmla="*/ 586861 w 4314657"/>
                <a:gd name="connsiteY57" fmla="*/ 1293160 h 4364939"/>
                <a:gd name="connsiteX58" fmla="*/ 623702 w 4314657"/>
                <a:gd name="connsiteY58" fmla="*/ 1236892 h 4364939"/>
                <a:gd name="connsiteX59" fmla="*/ 662283 w 4314657"/>
                <a:gd name="connsiteY59" fmla="*/ 1178892 h 4364939"/>
                <a:gd name="connsiteX60" fmla="*/ 827364 w 4314657"/>
                <a:gd name="connsiteY60" fmla="*/ 951170 h 4364939"/>
                <a:gd name="connsiteX61" fmla="*/ 1016355 w 4314657"/>
                <a:gd name="connsiteY61" fmla="*/ 736089 h 4364939"/>
                <a:gd name="connsiteX62" fmla="*/ 1482474 w 4314657"/>
                <a:gd name="connsiteY62" fmla="*/ 378707 h 4364939"/>
                <a:gd name="connsiteX63" fmla="*/ 2035644 w 4314657"/>
                <a:gd name="connsiteY63" fmla="*/ 149151 h 4364939"/>
                <a:gd name="connsiteX64" fmla="*/ 2324619 w 4314657"/>
                <a:gd name="connsiteY64" fmla="*/ 72802 h 4364939"/>
                <a:gd name="connsiteX65" fmla="*/ 2618809 w 4314657"/>
                <a:gd name="connsiteY65" fmla="*/ 24078 h 4364939"/>
                <a:gd name="connsiteX66" fmla="*/ 2914849 w 4314657"/>
                <a:gd name="connsiteY66" fmla="*/ 1957 h 4364939"/>
                <a:gd name="connsiteX67" fmla="*/ 2951907 w 4314657"/>
                <a:gd name="connsiteY67" fmla="*/ 633 h 4364939"/>
                <a:gd name="connsiteX68" fmla="*/ 2990052 w 4314657"/>
                <a:gd name="connsiteY68" fmla="*/ 224 h 4364939"/>
                <a:gd name="connsiteX69" fmla="*/ 3028307 w 4314657"/>
                <a:gd name="connsiteY69" fmla="*/ 21 h 436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314657" h="4364939">
                  <a:moveTo>
                    <a:pt x="3028307" y="21"/>
                  </a:moveTo>
                  <a:lnTo>
                    <a:pt x="3066670" y="836"/>
                  </a:lnTo>
                  <a:cubicBezTo>
                    <a:pt x="3117749" y="1856"/>
                    <a:pt x="3168937" y="5320"/>
                    <a:pt x="3220125" y="9909"/>
                  </a:cubicBezTo>
                  <a:cubicBezTo>
                    <a:pt x="3424763" y="29073"/>
                    <a:pt x="3627448" y="77898"/>
                    <a:pt x="3816113" y="150272"/>
                  </a:cubicBezTo>
                  <a:cubicBezTo>
                    <a:pt x="3910880" y="185950"/>
                    <a:pt x="4001951" y="227538"/>
                    <a:pt x="4089981" y="272287"/>
                  </a:cubicBezTo>
                  <a:lnTo>
                    <a:pt x="4314657" y="398926"/>
                  </a:lnTo>
                  <a:lnTo>
                    <a:pt x="4314657" y="911199"/>
                  </a:lnTo>
                  <a:lnTo>
                    <a:pt x="4310597" y="908154"/>
                  </a:lnTo>
                  <a:cubicBezTo>
                    <a:pt x="4274842" y="881549"/>
                    <a:pt x="4239087" y="855352"/>
                    <a:pt x="4203223" y="829562"/>
                  </a:cubicBezTo>
                  <a:cubicBezTo>
                    <a:pt x="4167576" y="803773"/>
                    <a:pt x="4131821" y="778086"/>
                    <a:pt x="4095850" y="753520"/>
                  </a:cubicBezTo>
                  <a:cubicBezTo>
                    <a:pt x="3951852" y="654949"/>
                    <a:pt x="3806115" y="565043"/>
                    <a:pt x="3652987" y="494811"/>
                  </a:cubicBezTo>
                  <a:cubicBezTo>
                    <a:pt x="3500404" y="423761"/>
                    <a:pt x="3340213" y="373101"/>
                    <a:pt x="3173610" y="347209"/>
                  </a:cubicBezTo>
                  <a:cubicBezTo>
                    <a:pt x="3131987" y="341093"/>
                    <a:pt x="3090036" y="335792"/>
                    <a:pt x="3047760" y="332632"/>
                  </a:cubicBezTo>
                  <a:lnTo>
                    <a:pt x="3016027" y="330186"/>
                  </a:lnTo>
                  <a:cubicBezTo>
                    <a:pt x="3005485" y="329472"/>
                    <a:pt x="2994834" y="329168"/>
                    <a:pt x="2984184" y="328658"/>
                  </a:cubicBezTo>
                  <a:cubicBezTo>
                    <a:pt x="2973533" y="328249"/>
                    <a:pt x="2962992" y="327638"/>
                    <a:pt x="2952233" y="327332"/>
                  </a:cubicBezTo>
                  <a:lnTo>
                    <a:pt x="2919085" y="327026"/>
                  </a:lnTo>
                  <a:cubicBezTo>
                    <a:pt x="2897025" y="326925"/>
                    <a:pt x="2874854" y="326212"/>
                    <a:pt x="2852901" y="326720"/>
                  </a:cubicBezTo>
                  <a:lnTo>
                    <a:pt x="2786826" y="328148"/>
                  </a:lnTo>
                  <a:cubicBezTo>
                    <a:pt x="2764763" y="328759"/>
                    <a:pt x="2742919" y="330391"/>
                    <a:pt x="2720965" y="331409"/>
                  </a:cubicBezTo>
                  <a:cubicBezTo>
                    <a:pt x="2699013" y="332326"/>
                    <a:pt x="2677170" y="334162"/>
                    <a:pt x="2655325" y="336098"/>
                  </a:cubicBezTo>
                  <a:cubicBezTo>
                    <a:pt x="2611528" y="339463"/>
                    <a:pt x="2568165" y="345170"/>
                    <a:pt x="2524803" y="350573"/>
                  </a:cubicBezTo>
                  <a:lnTo>
                    <a:pt x="2460139" y="360664"/>
                  </a:lnTo>
                  <a:cubicBezTo>
                    <a:pt x="2438622" y="364130"/>
                    <a:pt x="2417430" y="368717"/>
                    <a:pt x="2396019" y="372693"/>
                  </a:cubicBezTo>
                  <a:cubicBezTo>
                    <a:pt x="2310709" y="389513"/>
                    <a:pt x="2226809" y="411836"/>
                    <a:pt x="2145843" y="440989"/>
                  </a:cubicBezTo>
                  <a:cubicBezTo>
                    <a:pt x="1983479" y="499295"/>
                    <a:pt x="1835678" y="585838"/>
                    <a:pt x="1698635" y="682676"/>
                  </a:cubicBezTo>
                  <a:cubicBezTo>
                    <a:pt x="1629841" y="730992"/>
                    <a:pt x="1563549" y="782367"/>
                    <a:pt x="1498450" y="835474"/>
                  </a:cubicBezTo>
                  <a:cubicBezTo>
                    <a:pt x="1433352" y="888583"/>
                    <a:pt x="1369775" y="943932"/>
                    <a:pt x="1307285" y="1001220"/>
                  </a:cubicBezTo>
                  <a:cubicBezTo>
                    <a:pt x="1182958" y="1116304"/>
                    <a:pt x="1060588" y="1237708"/>
                    <a:pt x="947780" y="1369612"/>
                  </a:cubicBezTo>
                  <a:cubicBezTo>
                    <a:pt x="933325" y="1385818"/>
                    <a:pt x="919958" y="1402841"/>
                    <a:pt x="905939" y="1419458"/>
                  </a:cubicBezTo>
                  <a:lnTo>
                    <a:pt x="863228" y="1471545"/>
                  </a:lnTo>
                  <a:cubicBezTo>
                    <a:pt x="833776" y="1507529"/>
                    <a:pt x="804215" y="1543001"/>
                    <a:pt x="774330" y="1577659"/>
                  </a:cubicBezTo>
                  <a:cubicBezTo>
                    <a:pt x="714665" y="1647178"/>
                    <a:pt x="653806" y="1714046"/>
                    <a:pt x="595554" y="1780916"/>
                  </a:cubicBezTo>
                  <a:cubicBezTo>
                    <a:pt x="537303" y="1847683"/>
                    <a:pt x="481009" y="1914144"/>
                    <a:pt x="430365" y="1982644"/>
                  </a:cubicBezTo>
                  <a:cubicBezTo>
                    <a:pt x="405369" y="2016995"/>
                    <a:pt x="381351" y="2051756"/>
                    <a:pt x="358855" y="2087025"/>
                  </a:cubicBezTo>
                  <a:cubicBezTo>
                    <a:pt x="336685" y="2122396"/>
                    <a:pt x="315601" y="2158277"/>
                    <a:pt x="296583" y="2194872"/>
                  </a:cubicBezTo>
                  <a:cubicBezTo>
                    <a:pt x="258980" y="2268161"/>
                    <a:pt x="227572" y="2344307"/>
                    <a:pt x="207358" y="2423918"/>
                  </a:cubicBezTo>
                  <a:cubicBezTo>
                    <a:pt x="186817" y="2503426"/>
                    <a:pt x="178124" y="2585790"/>
                    <a:pt x="177146" y="2668765"/>
                  </a:cubicBezTo>
                  <a:cubicBezTo>
                    <a:pt x="177037" y="2837670"/>
                    <a:pt x="201490" y="3006472"/>
                    <a:pt x="248763" y="3168854"/>
                  </a:cubicBezTo>
                  <a:cubicBezTo>
                    <a:pt x="295931" y="3331644"/>
                    <a:pt x="363962" y="3488316"/>
                    <a:pt x="445688" y="3637956"/>
                  </a:cubicBezTo>
                  <a:cubicBezTo>
                    <a:pt x="527413" y="3787697"/>
                    <a:pt x="625115" y="3929794"/>
                    <a:pt x="735859" y="4062310"/>
                  </a:cubicBezTo>
                  <a:cubicBezTo>
                    <a:pt x="791121" y="4128668"/>
                    <a:pt x="849589" y="4192733"/>
                    <a:pt x="910884" y="4254366"/>
                  </a:cubicBezTo>
                  <a:lnTo>
                    <a:pt x="1030507" y="4364939"/>
                  </a:lnTo>
                  <a:lnTo>
                    <a:pt x="676755" y="4364939"/>
                  </a:lnTo>
                  <a:lnTo>
                    <a:pt x="538105" y="4202315"/>
                  </a:lnTo>
                  <a:cubicBezTo>
                    <a:pt x="423518" y="4054791"/>
                    <a:pt x="323372" y="3897379"/>
                    <a:pt x="241592" y="3731226"/>
                  </a:cubicBezTo>
                  <a:cubicBezTo>
                    <a:pt x="160193" y="3565073"/>
                    <a:pt x="99768" y="3389950"/>
                    <a:pt x="60317" y="3211362"/>
                  </a:cubicBezTo>
                  <a:cubicBezTo>
                    <a:pt x="20759" y="3032669"/>
                    <a:pt x="435" y="2850716"/>
                    <a:pt x="0" y="2668765"/>
                  </a:cubicBezTo>
                  <a:cubicBezTo>
                    <a:pt x="0" y="2576309"/>
                    <a:pt x="6413" y="2483039"/>
                    <a:pt x="21736" y="2390280"/>
                  </a:cubicBezTo>
                  <a:lnTo>
                    <a:pt x="27605" y="2355521"/>
                  </a:lnTo>
                  <a:lnTo>
                    <a:pt x="34669" y="2320862"/>
                  </a:lnTo>
                  <a:cubicBezTo>
                    <a:pt x="39343" y="2297723"/>
                    <a:pt x="45102" y="2274686"/>
                    <a:pt x="50753" y="2251750"/>
                  </a:cubicBezTo>
                  <a:cubicBezTo>
                    <a:pt x="62708" y="2205881"/>
                    <a:pt x="77379" y="2160723"/>
                    <a:pt x="93899" y="2116179"/>
                  </a:cubicBezTo>
                  <a:cubicBezTo>
                    <a:pt x="110744" y="2071734"/>
                    <a:pt x="129762" y="2028209"/>
                    <a:pt x="150194" y="1985498"/>
                  </a:cubicBezTo>
                  <a:cubicBezTo>
                    <a:pt x="170734" y="1942890"/>
                    <a:pt x="193229" y="1901402"/>
                    <a:pt x="216486" y="1860628"/>
                  </a:cubicBezTo>
                  <a:cubicBezTo>
                    <a:pt x="263109" y="1779183"/>
                    <a:pt x="312993" y="1701000"/>
                    <a:pt x="363527" y="1625058"/>
                  </a:cubicBezTo>
                  <a:lnTo>
                    <a:pt x="514155" y="1402231"/>
                  </a:lnTo>
                  <a:cubicBezTo>
                    <a:pt x="538825" y="1365636"/>
                    <a:pt x="563277" y="1329551"/>
                    <a:pt x="586861" y="1293160"/>
                  </a:cubicBezTo>
                  <a:lnTo>
                    <a:pt x="623702" y="1236892"/>
                  </a:lnTo>
                  <a:cubicBezTo>
                    <a:pt x="636526" y="1217525"/>
                    <a:pt x="649025" y="1198055"/>
                    <a:pt x="662283" y="1178892"/>
                  </a:cubicBezTo>
                  <a:cubicBezTo>
                    <a:pt x="713905" y="1101523"/>
                    <a:pt x="769222" y="1025786"/>
                    <a:pt x="827364" y="951170"/>
                  </a:cubicBezTo>
                  <a:cubicBezTo>
                    <a:pt x="885834" y="876861"/>
                    <a:pt x="947997" y="804283"/>
                    <a:pt x="1016355" y="736089"/>
                  </a:cubicBezTo>
                  <a:cubicBezTo>
                    <a:pt x="1152311" y="599497"/>
                    <a:pt x="1308047" y="476054"/>
                    <a:pt x="1482474" y="378707"/>
                  </a:cubicBezTo>
                  <a:cubicBezTo>
                    <a:pt x="1656793" y="281156"/>
                    <a:pt x="1845132" y="207966"/>
                    <a:pt x="2035644" y="149151"/>
                  </a:cubicBezTo>
                  <a:cubicBezTo>
                    <a:pt x="2131063" y="119997"/>
                    <a:pt x="2227460" y="94412"/>
                    <a:pt x="2324619" y="72802"/>
                  </a:cubicBezTo>
                  <a:cubicBezTo>
                    <a:pt x="2421885" y="51396"/>
                    <a:pt x="2520239" y="35291"/>
                    <a:pt x="2618809" y="24078"/>
                  </a:cubicBezTo>
                  <a:cubicBezTo>
                    <a:pt x="2717272" y="12252"/>
                    <a:pt x="2816168" y="4914"/>
                    <a:pt x="2914849" y="1957"/>
                  </a:cubicBezTo>
                  <a:lnTo>
                    <a:pt x="2951907" y="633"/>
                  </a:lnTo>
                  <a:lnTo>
                    <a:pt x="2990052" y="224"/>
                  </a:lnTo>
                  <a:cubicBezTo>
                    <a:pt x="3002768" y="224"/>
                    <a:pt x="3015592" y="-81"/>
                    <a:pt x="3028307" y="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 name="Freeform: Shape 19">
              <a:extLst>
                <a:ext uri="{FF2B5EF4-FFF2-40B4-BE49-F238E27FC236}">
                  <a16:creationId xmlns:a16="http://schemas.microsoft.com/office/drawing/2014/main" id="{5C727C6A-DB0B-482E-B0E4-4F035FC023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55526" y="2145638"/>
              <a:ext cx="4336168" cy="4630833"/>
            </a:xfrm>
            <a:custGeom>
              <a:avLst/>
              <a:gdLst>
                <a:gd name="connsiteX0" fmla="*/ 3053738 w 4336168"/>
                <a:gd name="connsiteY0" fmla="*/ 111 h 4630833"/>
                <a:gd name="connsiteX1" fmla="*/ 3093948 w 4336168"/>
                <a:gd name="connsiteY1" fmla="*/ 316 h 4630833"/>
                <a:gd name="connsiteX2" fmla="*/ 3134268 w 4336168"/>
                <a:gd name="connsiteY2" fmla="*/ 1743 h 4630833"/>
                <a:gd name="connsiteX3" fmla="*/ 3295438 w 4336168"/>
                <a:gd name="connsiteY3" fmla="*/ 13058 h 4630833"/>
                <a:gd name="connsiteX4" fmla="*/ 3918813 w 4336168"/>
                <a:gd name="connsiteY4" fmla="*/ 169935 h 4630833"/>
                <a:gd name="connsiteX5" fmla="*/ 4203331 w 4336168"/>
                <a:gd name="connsiteY5" fmla="*/ 305405 h 4630833"/>
                <a:gd name="connsiteX6" fmla="*/ 4336168 w 4336168"/>
                <a:gd name="connsiteY6" fmla="*/ 386579 h 4630833"/>
                <a:gd name="connsiteX7" fmla="*/ 4336168 w 4336168"/>
                <a:gd name="connsiteY7" fmla="*/ 772673 h 4630833"/>
                <a:gd name="connsiteX8" fmla="*/ 4270820 w 4336168"/>
                <a:gd name="connsiteY8" fmla="*/ 728127 h 4630833"/>
                <a:gd name="connsiteX9" fmla="*/ 4030208 w 4336168"/>
                <a:gd name="connsiteY9" fmla="*/ 587253 h 4630833"/>
                <a:gd name="connsiteX10" fmla="*/ 3781010 w 4336168"/>
                <a:gd name="connsiteY10" fmla="*/ 471455 h 4630833"/>
                <a:gd name="connsiteX11" fmla="*/ 3254466 w 4336168"/>
                <a:gd name="connsiteY11" fmla="*/ 338024 h 4630833"/>
                <a:gd name="connsiteX12" fmla="*/ 3117966 w 4336168"/>
                <a:gd name="connsiteY12" fmla="*/ 326812 h 4630833"/>
                <a:gd name="connsiteX13" fmla="*/ 3083625 w 4336168"/>
                <a:gd name="connsiteY13" fmla="*/ 325179 h 4630833"/>
                <a:gd name="connsiteX14" fmla="*/ 3049173 w 4336168"/>
                <a:gd name="connsiteY14" fmla="*/ 324366 h 4630833"/>
                <a:gd name="connsiteX15" fmla="*/ 2978858 w 4336168"/>
                <a:gd name="connsiteY15" fmla="*/ 323855 h 4630833"/>
                <a:gd name="connsiteX16" fmla="*/ 2695862 w 4336168"/>
                <a:gd name="connsiteY16" fmla="*/ 335373 h 4630833"/>
                <a:gd name="connsiteX17" fmla="*/ 2417972 w 4336168"/>
                <a:gd name="connsiteY17" fmla="*/ 372070 h 4630833"/>
                <a:gd name="connsiteX18" fmla="*/ 2148451 w 4336168"/>
                <a:gd name="connsiteY18" fmla="*/ 437613 h 4630833"/>
                <a:gd name="connsiteX19" fmla="*/ 1889690 w 4336168"/>
                <a:gd name="connsiteY19" fmla="*/ 532515 h 4630833"/>
                <a:gd name="connsiteX20" fmla="*/ 1644512 w 4336168"/>
                <a:gd name="connsiteY20" fmla="*/ 658098 h 4630833"/>
                <a:gd name="connsiteX21" fmla="*/ 1200999 w 4336168"/>
                <a:gd name="connsiteY21" fmla="*/ 992137 h 4630833"/>
                <a:gd name="connsiteX22" fmla="*/ 1003531 w 4336168"/>
                <a:gd name="connsiteY22" fmla="*/ 1192234 h 4630833"/>
                <a:gd name="connsiteX23" fmla="*/ 910394 w 4336168"/>
                <a:gd name="connsiteY23" fmla="*/ 1298347 h 4630833"/>
                <a:gd name="connsiteX24" fmla="*/ 821278 w 4336168"/>
                <a:gd name="connsiteY24" fmla="*/ 1408233 h 4630833"/>
                <a:gd name="connsiteX25" fmla="*/ 732162 w 4336168"/>
                <a:gd name="connsiteY25" fmla="*/ 1521993 h 4630833"/>
                <a:gd name="connsiteX26" fmla="*/ 640548 w 4336168"/>
                <a:gd name="connsiteY26" fmla="*/ 1634323 h 4630833"/>
                <a:gd name="connsiteX27" fmla="*/ 457317 w 4336168"/>
                <a:gd name="connsiteY27" fmla="*/ 1855930 h 4630833"/>
                <a:gd name="connsiteX28" fmla="*/ 369288 w 4336168"/>
                <a:gd name="connsiteY28" fmla="*/ 1967955 h 4630833"/>
                <a:gd name="connsiteX29" fmla="*/ 287128 w 4336168"/>
                <a:gd name="connsiteY29" fmla="*/ 2083243 h 4630833"/>
                <a:gd name="connsiteX30" fmla="*/ 212683 w 4336168"/>
                <a:gd name="connsiteY30" fmla="*/ 2202607 h 4630833"/>
                <a:gd name="connsiteX31" fmla="*/ 179101 w 4336168"/>
                <a:gd name="connsiteY31" fmla="*/ 2264177 h 4630833"/>
                <a:gd name="connsiteX32" fmla="*/ 148890 w 4336168"/>
                <a:gd name="connsiteY32" fmla="*/ 2327172 h 4630833"/>
                <a:gd name="connsiteX33" fmla="*/ 61295 w 4336168"/>
                <a:gd name="connsiteY33" fmla="*/ 2590672 h 4630833"/>
                <a:gd name="connsiteX34" fmla="*/ 32604 w 4336168"/>
                <a:gd name="connsiteY34" fmla="*/ 2866202 h 4630833"/>
                <a:gd name="connsiteX35" fmla="*/ 100853 w 4336168"/>
                <a:gd name="connsiteY35" fmla="*/ 3418074 h 4630833"/>
                <a:gd name="connsiteX36" fmla="*/ 184971 w 4336168"/>
                <a:gd name="connsiteY36" fmla="*/ 3684428 h 4630833"/>
                <a:gd name="connsiteX37" fmla="*/ 210836 w 4336168"/>
                <a:gd name="connsiteY37" fmla="*/ 3749462 h 4630833"/>
                <a:gd name="connsiteX38" fmla="*/ 238440 w 4336168"/>
                <a:gd name="connsiteY38" fmla="*/ 3813783 h 4630833"/>
                <a:gd name="connsiteX39" fmla="*/ 252894 w 4336168"/>
                <a:gd name="connsiteY39" fmla="*/ 3845688 h 4630833"/>
                <a:gd name="connsiteX40" fmla="*/ 268109 w 4336168"/>
                <a:gd name="connsiteY40" fmla="*/ 3877287 h 4630833"/>
                <a:gd name="connsiteX41" fmla="*/ 299409 w 4336168"/>
                <a:gd name="connsiteY41" fmla="*/ 3939978 h 4630833"/>
                <a:gd name="connsiteX42" fmla="*/ 440689 w 4336168"/>
                <a:gd name="connsiteY42" fmla="*/ 4182378 h 4630833"/>
                <a:gd name="connsiteX43" fmla="*/ 606640 w 4336168"/>
                <a:gd name="connsiteY43" fmla="*/ 4409488 h 4630833"/>
                <a:gd name="connsiteX44" fmla="*/ 792425 w 4336168"/>
                <a:gd name="connsiteY44" fmla="*/ 4621205 h 4630833"/>
                <a:gd name="connsiteX45" fmla="*/ 802442 w 4336168"/>
                <a:gd name="connsiteY45" fmla="*/ 4630833 h 4630833"/>
                <a:gd name="connsiteX46" fmla="*/ 592561 w 4336168"/>
                <a:gd name="connsiteY46" fmla="*/ 4630833 h 4630833"/>
                <a:gd name="connsiteX47" fmla="*/ 489377 w 4336168"/>
                <a:gd name="connsiteY47" fmla="*/ 4483185 h 4630833"/>
                <a:gd name="connsiteX48" fmla="*/ 344944 w 4336168"/>
                <a:gd name="connsiteY48" fmla="*/ 4231611 h 4630833"/>
                <a:gd name="connsiteX49" fmla="*/ 224311 w 4336168"/>
                <a:gd name="connsiteY49" fmla="*/ 3970456 h 4630833"/>
                <a:gd name="connsiteX50" fmla="*/ 0 w 4336168"/>
                <a:gd name="connsiteY50" fmla="*/ 2866202 h 4630833"/>
                <a:gd name="connsiteX51" fmla="*/ 25105 w 4336168"/>
                <a:gd name="connsiteY51" fmla="*/ 2584351 h 4630833"/>
                <a:gd name="connsiteX52" fmla="*/ 105200 w 4336168"/>
                <a:gd name="connsiteY52" fmla="*/ 2310863 h 4630833"/>
                <a:gd name="connsiteX53" fmla="*/ 232245 w 4336168"/>
                <a:gd name="connsiteY53" fmla="*/ 2053172 h 4630833"/>
                <a:gd name="connsiteX54" fmla="*/ 307667 w 4336168"/>
                <a:gd name="connsiteY54" fmla="*/ 1930341 h 4630833"/>
                <a:gd name="connsiteX55" fmla="*/ 386893 w 4336168"/>
                <a:gd name="connsiteY55" fmla="*/ 1810161 h 4630833"/>
                <a:gd name="connsiteX56" fmla="*/ 548823 w 4336168"/>
                <a:gd name="connsiteY56" fmla="*/ 1573876 h 4630833"/>
                <a:gd name="connsiteX57" fmla="*/ 626419 w 4336168"/>
                <a:gd name="connsiteY57" fmla="*/ 1455224 h 4630833"/>
                <a:gd name="connsiteX58" fmla="*/ 701081 w 4336168"/>
                <a:gd name="connsiteY58" fmla="*/ 1334534 h 4630833"/>
                <a:gd name="connsiteX59" fmla="*/ 861162 w 4336168"/>
                <a:gd name="connsiteY59" fmla="*/ 1091320 h 4630833"/>
                <a:gd name="connsiteX60" fmla="*/ 1042329 w 4336168"/>
                <a:gd name="connsiteY60" fmla="*/ 858093 h 4630833"/>
                <a:gd name="connsiteX61" fmla="*/ 1487799 w 4336168"/>
                <a:gd name="connsiteY61" fmla="*/ 446686 h 4630833"/>
                <a:gd name="connsiteX62" fmla="*/ 1754060 w 4336168"/>
                <a:gd name="connsiteY62" fmla="*/ 283388 h 4630833"/>
                <a:gd name="connsiteX63" fmla="*/ 2044121 w 4336168"/>
                <a:gd name="connsiteY63" fmla="*/ 157906 h 4630833"/>
                <a:gd name="connsiteX64" fmla="*/ 2349287 w 4336168"/>
                <a:gd name="connsiteY64" fmla="*/ 71364 h 4630833"/>
                <a:gd name="connsiteX65" fmla="*/ 2661411 w 4336168"/>
                <a:gd name="connsiteY65" fmla="*/ 21213 h 4630833"/>
                <a:gd name="connsiteX66" fmla="*/ 2818124 w 4336168"/>
                <a:gd name="connsiteY66" fmla="*/ 7146 h 4630833"/>
                <a:gd name="connsiteX67" fmla="*/ 2974728 w 4336168"/>
                <a:gd name="connsiteY67" fmla="*/ 1029 h 4630833"/>
                <a:gd name="connsiteX68" fmla="*/ 3053738 w 4336168"/>
                <a:gd name="connsiteY68" fmla="*/ 111 h 463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36168" h="4630833">
                  <a:moveTo>
                    <a:pt x="3053738" y="111"/>
                  </a:moveTo>
                  <a:lnTo>
                    <a:pt x="3093948" y="316"/>
                  </a:lnTo>
                  <a:lnTo>
                    <a:pt x="3134268" y="1743"/>
                  </a:lnTo>
                  <a:cubicBezTo>
                    <a:pt x="3187955" y="3475"/>
                    <a:pt x="3241749" y="7756"/>
                    <a:pt x="3295438" y="13058"/>
                  </a:cubicBezTo>
                  <a:cubicBezTo>
                    <a:pt x="3510076" y="35585"/>
                    <a:pt x="3722324" y="89406"/>
                    <a:pt x="3918813" y="169935"/>
                  </a:cubicBezTo>
                  <a:cubicBezTo>
                    <a:pt x="4017384" y="209689"/>
                    <a:pt x="4111933" y="255763"/>
                    <a:pt x="4203331" y="305405"/>
                  </a:cubicBezTo>
                  <a:lnTo>
                    <a:pt x="4336168" y="386579"/>
                  </a:lnTo>
                  <a:lnTo>
                    <a:pt x="4336168" y="772673"/>
                  </a:lnTo>
                  <a:lnTo>
                    <a:pt x="4270820" y="728127"/>
                  </a:lnTo>
                  <a:cubicBezTo>
                    <a:pt x="4191920" y="677771"/>
                    <a:pt x="4111825" y="630168"/>
                    <a:pt x="4030208" y="587253"/>
                  </a:cubicBezTo>
                  <a:cubicBezTo>
                    <a:pt x="3948699" y="544136"/>
                    <a:pt x="3865886" y="504687"/>
                    <a:pt x="3781010" y="471455"/>
                  </a:cubicBezTo>
                  <a:cubicBezTo>
                    <a:pt x="3611688" y="404384"/>
                    <a:pt x="3435522" y="358818"/>
                    <a:pt x="3254466" y="338024"/>
                  </a:cubicBezTo>
                  <a:cubicBezTo>
                    <a:pt x="3209255" y="333029"/>
                    <a:pt x="3163720" y="328748"/>
                    <a:pt x="3117966" y="326812"/>
                  </a:cubicBezTo>
                  <a:lnTo>
                    <a:pt x="3083625" y="325179"/>
                  </a:lnTo>
                  <a:lnTo>
                    <a:pt x="3049173" y="324366"/>
                  </a:lnTo>
                  <a:cubicBezTo>
                    <a:pt x="3026568" y="323447"/>
                    <a:pt x="3002550" y="323855"/>
                    <a:pt x="2978858" y="323855"/>
                  </a:cubicBezTo>
                  <a:cubicBezTo>
                    <a:pt x="2883983" y="323956"/>
                    <a:pt x="2789434" y="327423"/>
                    <a:pt x="2695862" y="335373"/>
                  </a:cubicBezTo>
                  <a:cubicBezTo>
                    <a:pt x="2602290" y="343223"/>
                    <a:pt x="2509371" y="354945"/>
                    <a:pt x="2417972" y="372070"/>
                  </a:cubicBezTo>
                  <a:cubicBezTo>
                    <a:pt x="2326683" y="389500"/>
                    <a:pt x="2236697" y="411009"/>
                    <a:pt x="2148451" y="437613"/>
                  </a:cubicBezTo>
                  <a:cubicBezTo>
                    <a:pt x="2060204" y="464116"/>
                    <a:pt x="1973588" y="495411"/>
                    <a:pt x="1889690" y="532515"/>
                  </a:cubicBezTo>
                  <a:cubicBezTo>
                    <a:pt x="1805247" y="568599"/>
                    <a:pt x="1723848" y="611411"/>
                    <a:pt x="1644512" y="658098"/>
                  </a:cubicBezTo>
                  <a:cubicBezTo>
                    <a:pt x="1486169" y="751979"/>
                    <a:pt x="1338149" y="865229"/>
                    <a:pt x="1200999" y="992137"/>
                  </a:cubicBezTo>
                  <a:cubicBezTo>
                    <a:pt x="1132531" y="1055744"/>
                    <a:pt x="1066782" y="1122715"/>
                    <a:pt x="1003531" y="1192234"/>
                  </a:cubicBezTo>
                  <a:cubicBezTo>
                    <a:pt x="971688" y="1226790"/>
                    <a:pt x="941150" y="1262568"/>
                    <a:pt x="910394" y="1298347"/>
                  </a:cubicBezTo>
                  <a:cubicBezTo>
                    <a:pt x="880507" y="1334738"/>
                    <a:pt x="850187" y="1370925"/>
                    <a:pt x="821278" y="1408233"/>
                  </a:cubicBezTo>
                  <a:cubicBezTo>
                    <a:pt x="792152" y="1444624"/>
                    <a:pt x="762266" y="1484480"/>
                    <a:pt x="732162" y="1521993"/>
                  </a:cubicBezTo>
                  <a:cubicBezTo>
                    <a:pt x="701950" y="1559810"/>
                    <a:pt x="671302" y="1597219"/>
                    <a:pt x="640548" y="1634323"/>
                  </a:cubicBezTo>
                  <a:cubicBezTo>
                    <a:pt x="579362" y="1708838"/>
                    <a:pt x="516980" y="1781618"/>
                    <a:pt x="457317" y="1855930"/>
                  </a:cubicBezTo>
                  <a:cubicBezTo>
                    <a:pt x="427540" y="1893033"/>
                    <a:pt x="397870" y="1930239"/>
                    <a:pt x="369288" y="1967955"/>
                  </a:cubicBezTo>
                  <a:cubicBezTo>
                    <a:pt x="341141" y="2005976"/>
                    <a:pt x="313211" y="2044100"/>
                    <a:pt x="287128" y="2083243"/>
                  </a:cubicBezTo>
                  <a:cubicBezTo>
                    <a:pt x="260936" y="2122284"/>
                    <a:pt x="235506" y="2161835"/>
                    <a:pt x="212683" y="2202607"/>
                  </a:cubicBezTo>
                  <a:cubicBezTo>
                    <a:pt x="200728" y="2222791"/>
                    <a:pt x="190187" y="2243586"/>
                    <a:pt x="179101" y="2264177"/>
                  </a:cubicBezTo>
                  <a:cubicBezTo>
                    <a:pt x="168886" y="2285072"/>
                    <a:pt x="158127" y="2305867"/>
                    <a:pt x="148890" y="2327172"/>
                  </a:cubicBezTo>
                  <a:cubicBezTo>
                    <a:pt x="109982" y="2411777"/>
                    <a:pt x="81183" y="2500256"/>
                    <a:pt x="61295" y="2590672"/>
                  </a:cubicBezTo>
                  <a:cubicBezTo>
                    <a:pt x="42386" y="2681292"/>
                    <a:pt x="33147" y="2773643"/>
                    <a:pt x="32604" y="2866202"/>
                  </a:cubicBezTo>
                  <a:cubicBezTo>
                    <a:pt x="32495" y="3051925"/>
                    <a:pt x="55643" y="3237650"/>
                    <a:pt x="100853" y="3418074"/>
                  </a:cubicBezTo>
                  <a:cubicBezTo>
                    <a:pt x="123133" y="3508490"/>
                    <a:pt x="151498" y="3597377"/>
                    <a:pt x="184971" y="3684428"/>
                  </a:cubicBezTo>
                  <a:cubicBezTo>
                    <a:pt x="192796" y="3706344"/>
                    <a:pt x="202250" y="3727751"/>
                    <a:pt x="210836" y="3749462"/>
                  </a:cubicBezTo>
                  <a:cubicBezTo>
                    <a:pt x="219421" y="3771175"/>
                    <a:pt x="228985" y="3792479"/>
                    <a:pt x="238440" y="3813783"/>
                  </a:cubicBezTo>
                  <a:lnTo>
                    <a:pt x="252894" y="3845688"/>
                  </a:lnTo>
                  <a:lnTo>
                    <a:pt x="268109" y="3877287"/>
                  </a:lnTo>
                  <a:cubicBezTo>
                    <a:pt x="278215" y="3898287"/>
                    <a:pt x="288432" y="3919284"/>
                    <a:pt x="299409" y="3939978"/>
                  </a:cubicBezTo>
                  <a:cubicBezTo>
                    <a:pt x="341792" y="4023258"/>
                    <a:pt x="389828" y="4103787"/>
                    <a:pt x="440689" y="4182378"/>
                  </a:cubicBezTo>
                  <a:cubicBezTo>
                    <a:pt x="492420" y="4260561"/>
                    <a:pt x="547953" y="4336299"/>
                    <a:pt x="606640" y="4409488"/>
                  </a:cubicBezTo>
                  <a:cubicBezTo>
                    <a:pt x="665381" y="4482677"/>
                    <a:pt x="727435" y="4553292"/>
                    <a:pt x="792425" y="4621205"/>
                  </a:cubicBezTo>
                  <a:lnTo>
                    <a:pt x="802442" y="4630833"/>
                  </a:lnTo>
                  <a:lnTo>
                    <a:pt x="592561" y="4630833"/>
                  </a:lnTo>
                  <a:lnTo>
                    <a:pt x="489377" y="4483185"/>
                  </a:lnTo>
                  <a:cubicBezTo>
                    <a:pt x="437212" y="4401230"/>
                    <a:pt x="388850" y="4317339"/>
                    <a:pt x="344944" y="4231611"/>
                  </a:cubicBezTo>
                  <a:cubicBezTo>
                    <a:pt x="300386" y="4146191"/>
                    <a:pt x="260828" y="4058731"/>
                    <a:pt x="224311" y="3970456"/>
                  </a:cubicBezTo>
                  <a:cubicBezTo>
                    <a:pt x="78901" y="3617049"/>
                    <a:pt x="1413" y="3242136"/>
                    <a:pt x="0" y="2866202"/>
                  </a:cubicBezTo>
                  <a:cubicBezTo>
                    <a:pt x="0" y="2771912"/>
                    <a:pt x="8043" y="2677417"/>
                    <a:pt x="25105" y="2584351"/>
                  </a:cubicBezTo>
                  <a:cubicBezTo>
                    <a:pt x="42928" y="2491285"/>
                    <a:pt x="69446" y="2399444"/>
                    <a:pt x="105200" y="2310863"/>
                  </a:cubicBezTo>
                  <a:cubicBezTo>
                    <a:pt x="140304" y="2221974"/>
                    <a:pt x="184318" y="2136351"/>
                    <a:pt x="232245" y="2053172"/>
                  </a:cubicBezTo>
                  <a:cubicBezTo>
                    <a:pt x="256154" y="2011379"/>
                    <a:pt x="281802" y="1970810"/>
                    <a:pt x="307667" y="1930341"/>
                  </a:cubicBezTo>
                  <a:cubicBezTo>
                    <a:pt x="333533" y="1889873"/>
                    <a:pt x="360049" y="1849915"/>
                    <a:pt x="386893" y="1810161"/>
                  </a:cubicBezTo>
                  <a:lnTo>
                    <a:pt x="548823" y="1573876"/>
                  </a:lnTo>
                  <a:cubicBezTo>
                    <a:pt x="575341" y="1534529"/>
                    <a:pt x="601098" y="1494877"/>
                    <a:pt x="626419" y="1455224"/>
                  </a:cubicBezTo>
                  <a:cubicBezTo>
                    <a:pt x="651959" y="1415266"/>
                    <a:pt x="675434" y="1376225"/>
                    <a:pt x="701081" y="1334534"/>
                  </a:cubicBezTo>
                  <a:cubicBezTo>
                    <a:pt x="751290" y="1252070"/>
                    <a:pt x="804324" y="1170828"/>
                    <a:pt x="861162" y="1091320"/>
                  </a:cubicBezTo>
                  <a:cubicBezTo>
                    <a:pt x="917894" y="1011810"/>
                    <a:pt x="977884" y="933729"/>
                    <a:pt x="1042329" y="858093"/>
                  </a:cubicBezTo>
                  <a:cubicBezTo>
                    <a:pt x="1171765" y="707536"/>
                    <a:pt x="1319348" y="566764"/>
                    <a:pt x="1487799" y="446686"/>
                  </a:cubicBezTo>
                  <a:cubicBezTo>
                    <a:pt x="1571699" y="386340"/>
                    <a:pt x="1661031" y="332010"/>
                    <a:pt x="1754060" y="283388"/>
                  </a:cubicBezTo>
                  <a:cubicBezTo>
                    <a:pt x="1847414" y="235478"/>
                    <a:pt x="1944463" y="193278"/>
                    <a:pt x="2044121" y="157906"/>
                  </a:cubicBezTo>
                  <a:cubicBezTo>
                    <a:pt x="2143778" y="122638"/>
                    <a:pt x="2245936" y="93789"/>
                    <a:pt x="2349287" y="71364"/>
                  </a:cubicBezTo>
                  <a:cubicBezTo>
                    <a:pt x="2452641" y="48939"/>
                    <a:pt x="2556971" y="32935"/>
                    <a:pt x="2661411" y="21213"/>
                  </a:cubicBezTo>
                  <a:cubicBezTo>
                    <a:pt x="2713576" y="14994"/>
                    <a:pt x="2765850" y="11222"/>
                    <a:pt x="2818124" y="7146"/>
                  </a:cubicBezTo>
                  <a:cubicBezTo>
                    <a:pt x="2870290" y="4596"/>
                    <a:pt x="2922672" y="1640"/>
                    <a:pt x="2974728" y="1029"/>
                  </a:cubicBezTo>
                  <a:cubicBezTo>
                    <a:pt x="3000811" y="519"/>
                    <a:pt x="3026568" y="-296"/>
                    <a:pt x="3053738" y="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2" name="Group 21">
            <a:extLst>
              <a:ext uri="{FF2B5EF4-FFF2-40B4-BE49-F238E27FC236}">
                <a16:creationId xmlns:a16="http://schemas.microsoft.com/office/drawing/2014/main" id="{2786ABD8-AB9F-46F2-A7D9-36F1F7338C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112326" y="0"/>
            <a:ext cx="4683941" cy="3456291"/>
            <a:chOff x="4345582" y="0"/>
            <a:chExt cx="5069918" cy="3741104"/>
          </a:xfrm>
          <a:solidFill>
            <a:schemeClr val="accent5">
              <a:alpha val="5000"/>
            </a:schemeClr>
          </a:solidFill>
        </p:grpSpPr>
        <p:sp>
          <p:nvSpPr>
            <p:cNvPr id="23" name="Freeform: Shape 22">
              <a:extLst>
                <a:ext uri="{FF2B5EF4-FFF2-40B4-BE49-F238E27FC236}">
                  <a16:creationId xmlns:a16="http://schemas.microsoft.com/office/drawing/2014/main" id="{DB26E49F-E19A-487B-A8A4-A26128CFDC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45582" y="1"/>
              <a:ext cx="5069918" cy="3741103"/>
            </a:xfrm>
            <a:custGeom>
              <a:avLst/>
              <a:gdLst>
                <a:gd name="connsiteX0" fmla="*/ 475344 w 5069918"/>
                <a:gd name="connsiteY0" fmla="*/ 0 h 3741103"/>
                <a:gd name="connsiteX1" fmla="*/ 643707 w 5069918"/>
                <a:gd name="connsiteY1" fmla="*/ 0 h 3741103"/>
                <a:gd name="connsiteX2" fmla="*/ 635672 w 5069918"/>
                <a:gd name="connsiteY2" fmla="*/ 7778 h 3741103"/>
                <a:gd name="connsiteX3" fmla="*/ 486638 w 5069918"/>
                <a:gd name="connsiteY3" fmla="*/ 178818 h 3741103"/>
                <a:gd name="connsiteX4" fmla="*/ 353514 w 5069918"/>
                <a:gd name="connsiteY4" fmla="*/ 362293 h 3741103"/>
                <a:gd name="connsiteX5" fmla="*/ 240181 w 5069918"/>
                <a:gd name="connsiteY5" fmla="*/ 558120 h 3741103"/>
                <a:gd name="connsiteX6" fmla="*/ 215073 w 5069918"/>
                <a:gd name="connsiteY6" fmla="*/ 608766 h 3741103"/>
                <a:gd name="connsiteX7" fmla="*/ 202868 w 5069918"/>
                <a:gd name="connsiteY7" fmla="*/ 634294 h 3741103"/>
                <a:gd name="connsiteX8" fmla="*/ 191273 w 5069918"/>
                <a:gd name="connsiteY8" fmla="*/ 660069 h 3741103"/>
                <a:gd name="connsiteX9" fmla="*/ 169129 w 5069918"/>
                <a:gd name="connsiteY9" fmla="*/ 712032 h 3741103"/>
                <a:gd name="connsiteX10" fmla="*/ 148381 w 5069918"/>
                <a:gd name="connsiteY10" fmla="*/ 764571 h 3741103"/>
                <a:gd name="connsiteX11" fmla="*/ 80903 w 5069918"/>
                <a:gd name="connsiteY11" fmla="*/ 979750 h 3741103"/>
                <a:gd name="connsiteX12" fmla="*/ 26154 w 5069918"/>
                <a:gd name="connsiteY12" fmla="*/ 1425590 h 3741103"/>
                <a:gd name="connsiteX13" fmla="*/ 49170 w 5069918"/>
                <a:gd name="connsiteY13" fmla="*/ 1648182 h 3741103"/>
                <a:gd name="connsiteX14" fmla="*/ 119437 w 5069918"/>
                <a:gd name="connsiteY14" fmla="*/ 1861055 h 3741103"/>
                <a:gd name="connsiteX15" fmla="*/ 143672 w 5069918"/>
                <a:gd name="connsiteY15" fmla="*/ 1911947 h 3741103"/>
                <a:gd name="connsiteX16" fmla="*/ 170611 w 5069918"/>
                <a:gd name="connsiteY16" fmla="*/ 1961687 h 3741103"/>
                <a:gd name="connsiteX17" fmla="*/ 230330 w 5069918"/>
                <a:gd name="connsiteY17" fmla="*/ 2058118 h 3741103"/>
                <a:gd name="connsiteX18" fmla="*/ 296237 w 5069918"/>
                <a:gd name="connsiteY18" fmla="*/ 2151255 h 3741103"/>
                <a:gd name="connsiteX19" fmla="*/ 366853 w 5069918"/>
                <a:gd name="connsiteY19" fmla="*/ 2241757 h 3741103"/>
                <a:gd name="connsiteX20" fmla="*/ 513838 w 5069918"/>
                <a:gd name="connsiteY20" fmla="*/ 2420786 h 3741103"/>
                <a:gd name="connsiteX21" fmla="*/ 587330 w 5069918"/>
                <a:gd name="connsiteY21" fmla="*/ 2511534 h 3741103"/>
                <a:gd name="connsiteX22" fmla="*/ 658817 w 5069918"/>
                <a:gd name="connsiteY22" fmla="*/ 2603437 h 3741103"/>
                <a:gd name="connsiteX23" fmla="*/ 730305 w 5069918"/>
                <a:gd name="connsiteY23" fmla="*/ 2692210 h 3741103"/>
                <a:gd name="connsiteX24" fmla="*/ 805018 w 5069918"/>
                <a:gd name="connsiteY24" fmla="*/ 2777936 h 3741103"/>
                <a:gd name="connsiteX25" fmla="*/ 963424 w 5069918"/>
                <a:gd name="connsiteY25" fmla="*/ 2939588 h 3741103"/>
                <a:gd name="connsiteX26" fmla="*/ 1319204 w 5069918"/>
                <a:gd name="connsiteY26" fmla="*/ 3209447 h 3741103"/>
                <a:gd name="connsiteX27" fmla="*/ 1515882 w 5069918"/>
                <a:gd name="connsiteY27" fmla="*/ 3310902 h 3741103"/>
                <a:gd name="connsiteX28" fmla="*/ 1723456 w 5069918"/>
                <a:gd name="connsiteY28" fmla="*/ 3387570 h 3741103"/>
                <a:gd name="connsiteX29" fmla="*/ 1939662 w 5069918"/>
                <a:gd name="connsiteY29" fmla="*/ 3440520 h 3741103"/>
                <a:gd name="connsiteX30" fmla="*/ 2162581 w 5069918"/>
                <a:gd name="connsiteY30" fmla="*/ 3470167 h 3741103"/>
                <a:gd name="connsiteX31" fmla="*/ 2389597 w 5069918"/>
                <a:gd name="connsiteY31" fmla="*/ 3479472 h 3741103"/>
                <a:gd name="connsiteX32" fmla="*/ 2446002 w 5069918"/>
                <a:gd name="connsiteY32" fmla="*/ 3479059 h 3741103"/>
                <a:gd name="connsiteX33" fmla="*/ 2473639 w 5069918"/>
                <a:gd name="connsiteY33" fmla="*/ 3478402 h 3741103"/>
                <a:gd name="connsiteX34" fmla="*/ 2501187 w 5069918"/>
                <a:gd name="connsiteY34" fmla="*/ 3477083 h 3741103"/>
                <a:gd name="connsiteX35" fmla="*/ 2610685 w 5069918"/>
                <a:gd name="connsiteY35" fmla="*/ 3468025 h 3741103"/>
                <a:gd name="connsiteX36" fmla="*/ 3033071 w 5069918"/>
                <a:gd name="connsiteY36" fmla="*/ 3360230 h 3741103"/>
                <a:gd name="connsiteX37" fmla="*/ 3232974 w 5069918"/>
                <a:gd name="connsiteY37" fmla="*/ 3266681 h 3741103"/>
                <a:gd name="connsiteX38" fmla="*/ 3425990 w 5069918"/>
                <a:gd name="connsiteY38" fmla="*/ 3152873 h 3741103"/>
                <a:gd name="connsiteX39" fmla="*/ 3613601 w 5069918"/>
                <a:gd name="connsiteY39" fmla="*/ 3024078 h 3741103"/>
                <a:gd name="connsiteX40" fmla="*/ 3706185 w 5069918"/>
                <a:gd name="connsiteY40" fmla="*/ 2955893 h 3741103"/>
                <a:gd name="connsiteX41" fmla="*/ 3799729 w 5069918"/>
                <a:gd name="connsiteY41" fmla="*/ 2885155 h 3741103"/>
                <a:gd name="connsiteX42" fmla="*/ 4175561 w 5069918"/>
                <a:gd name="connsiteY42" fmla="*/ 2606072 h 3741103"/>
                <a:gd name="connsiteX43" fmla="*/ 4517132 w 5069918"/>
                <a:gd name="connsiteY43" fmla="*/ 2312331 h 3741103"/>
                <a:gd name="connsiteX44" fmla="*/ 4659758 w 5069918"/>
                <a:gd name="connsiteY44" fmla="*/ 2148703 h 3741103"/>
                <a:gd name="connsiteX45" fmla="*/ 4773178 w 5069918"/>
                <a:gd name="connsiteY45" fmla="*/ 1969674 h 3741103"/>
                <a:gd name="connsiteX46" fmla="*/ 4892092 w 5069918"/>
                <a:gd name="connsiteY46" fmla="*/ 1567562 h 3741103"/>
                <a:gd name="connsiteX47" fmla="*/ 4898804 w 5069918"/>
                <a:gd name="connsiteY47" fmla="*/ 1460754 h 3741103"/>
                <a:gd name="connsiteX48" fmla="*/ 4899153 w 5069918"/>
                <a:gd name="connsiteY48" fmla="*/ 1406239 h 3741103"/>
                <a:gd name="connsiteX49" fmla="*/ 4898456 w 5069918"/>
                <a:gd name="connsiteY49" fmla="*/ 1350735 h 3741103"/>
                <a:gd name="connsiteX50" fmla="*/ 4886774 w 5069918"/>
                <a:gd name="connsiteY50" fmla="*/ 1128886 h 3741103"/>
                <a:gd name="connsiteX51" fmla="*/ 4815896 w 5069918"/>
                <a:gd name="connsiteY51" fmla="*/ 689221 h 3741103"/>
                <a:gd name="connsiteX52" fmla="*/ 4673183 w 5069918"/>
                <a:gd name="connsiteY52" fmla="*/ 264874 h 3741103"/>
                <a:gd name="connsiteX53" fmla="*/ 4625496 w 5069918"/>
                <a:gd name="connsiteY53" fmla="*/ 162925 h 3741103"/>
                <a:gd name="connsiteX54" fmla="*/ 4572490 w 5069918"/>
                <a:gd name="connsiteY54" fmla="*/ 63364 h 3741103"/>
                <a:gd name="connsiteX55" fmla="*/ 4532299 w 5069918"/>
                <a:gd name="connsiteY55" fmla="*/ 0 h 3741103"/>
                <a:gd name="connsiteX56" fmla="*/ 4626680 w 5069918"/>
                <a:gd name="connsiteY56" fmla="*/ 0 h 3741103"/>
                <a:gd name="connsiteX57" fmla="*/ 4643978 w 5069918"/>
                <a:gd name="connsiteY57" fmla="*/ 26636 h 3741103"/>
                <a:gd name="connsiteX58" fmla="*/ 4700644 w 5069918"/>
                <a:gd name="connsiteY58" fmla="*/ 128338 h 3741103"/>
                <a:gd name="connsiteX59" fmla="*/ 4753214 w 5069918"/>
                <a:gd name="connsiteY59" fmla="*/ 232016 h 3741103"/>
                <a:gd name="connsiteX60" fmla="*/ 4921297 w 5069918"/>
                <a:gd name="connsiteY60" fmla="*/ 663363 h 3741103"/>
                <a:gd name="connsiteX61" fmla="*/ 5027482 w 5069918"/>
                <a:gd name="connsiteY61" fmla="*/ 1112991 h 3741103"/>
                <a:gd name="connsiteX62" fmla="*/ 5058082 w 5069918"/>
                <a:gd name="connsiteY62" fmla="*/ 1342088 h 3741103"/>
                <a:gd name="connsiteX63" fmla="*/ 5063486 w 5069918"/>
                <a:gd name="connsiteY63" fmla="*/ 1399651 h 3741103"/>
                <a:gd name="connsiteX64" fmla="*/ 5067846 w 5069918"/>
                <a:gd name="connsiteY64" fmla="*/ 1458284 h 3741103"/>
                <a:gd name="connsiteX65" fmla="*/ 5069414 w 5069918"/>
                <a:gd name="connsiteY65" fmla="*/ 1577772 h 3741103"/>
                <a:gd name="connsiteX66" fmla="*/ 5040732 w 5069918"/>
                <a:gd name="connsiteY66" fmla="*/ 1817822 h 3741103"/>
                <a:gd name="connsiteX67" fmla="*/ 4964102 w 5069918"/>
                <a:gd name="connsiteY67" fmla="*/ 2050871 h 3741103"/>
                <a:gd name="connsiteX68" fmla="*/ 4689486 w 5069918"/>
                <a:gd name="connsiteY68" fmla="*/ 2458008 h 3741103"/>
                <a:gd name="connsiteX69" fmla="*/ 4333792 w 5069918"/>
                <a:gd name="connsiteY69" fmla="*/ 2784606 h 3741103"/>
                <a:gd name="connsiteX70" fmla="*/ 3965197 w 5069918"/>
                <a:gd name="connsiteY70" fmla="*/ 3076041 h 3741103"/>
                <a:gd name="connsiteX71" fmla="*/ 3873745 w 5069918"/>
                <a:gd name="connsiteY71" fmla="*/ 3149167 h 3741103"/>
                <a:gd name="connsiteX72" fmla="*/ 3779416 w 5069918"/>
                <a:gd name="connsiteY72" fmla="*/ 3222705 h 3741103"/>
                <a:gd name="connsiteX73" fmla="*/ 3582739 w 5069918"/>
                <a:gd name="connsiteY73" fmla="*/ 3364594 h 3741103"/>
                <a:gd name="connsiteX74" fmla="*/ 3371851 w 5069918"/>
                <a:gd name="connsiteY74" fmla="*/ 3494377 h 3741103"/>
                <a:gd name="connsiteX75" fmla="*/ 3143615 w 5069918"/>
                <a:gd name="connsiteY75" fmla="*/ 3603819 h 3741103"/>
                <a:gd name="connsiteX76" fmla="*/ 2643552 w 5069918"/>
                <a:gd name="connsiteY76" fmla="*/ 3730555 h 3741103"/>
                <a:gd name="connsiteX77" fmla="*/ 2514264 w 5069918"/>
                <a:gd name="connsiteY77" fmla="*/ 3739696 h 3741103"/>
                <a:gd name="connsiteX78" fmla="*/ 2481920 w 5069918"/>
                <a:gd name="connsiteY78" fmla="*/ 3740849 h 3741103"/>
                <a:gd name="connsiteX79" fmla="*/ 2449664 w 5069918"/>
                <a:gd name="connsiteY79" fmla="*/ 3741014 h 3741103"/>
                <a:gd name="connsiteX80" fmla="*/ 2386284 w 5069918"/>
                <a:gd name="connsiteY80" fmla="*/ 3740273 h 3741103"/>
                <a:gd name="connsiteX81" fmla="*/ 2260658 w 5069918"/>
                <a:gd name="connsiteY81" fmla="*/ 3735331 h 3741103"/>
                <a:gd name="connsiteX82" fmla="*/ 2134945 w 5069918"/>
                <a:gd name="connsiteY82" fmla="*/ 3723967 h 3741103"/>
                <a:gd name="connsiteX83" fmla="*/ 1884564 w 5069918"/>
                <a:gd name="connsiteY83" fmla="*/ 3683451 h 3741103"/>
                <a:gd name="connsiteX84" fmla="*/ 1639764 w 5069918"/>
                <a:gd name="connsiteY84" fmla="*/ 3613537 h 3741103"/>
                <a:gd name="connsiteX85" fmla="*/ 1407081 w 5069918"/>
                <a:gd name="connsiteY85" fmla="*/ 3512164 h 3741103"/>
                <a:gd name="connsiteX86" fmla="*/ 1193491 w 5069918"/>
                <a:gd name="connsiteY86" fmla="*/ 3380240 h 3741103"/>
                <a:gd name="connsiteX87" fmla="*/ 836141 w 5069918"/>
                <a:gd name="connsiteY87" fmla="*/ 3047878 h 3741103"/>
                <a:gd name="connsiteX88" fmla="*/ 690812 w 5069918"/>
                <a:gd name="connsiteY88" fmla="*/ 2859461 h 3741103"/>
                <a:gd name="connsiteX89" fmla="*/ 562397 w 5069918"/>
                <a:gd name="connsiteY89" fmla="*/ 2662976 h 3741103"/>
                <a:gd name="connsiteX90" fmla="*/ 502504 w 5069918"/>
                <a:gd name="connsiteY90" fmla="*/ 2565474 h 3741103"/>
                <a:gd name="connsiteX91" fmla="*/ 440258 w 5069918"/>
                <a:gd name="connsiteY91" fmla="*/ 2469619 h 3741103"/>
                <a:gd name="connsiteX92" fmla="*/ 310360 w 5069918"/>
                <a:gd name="connsiteY92" fmla="*/ 2278732 h 3741103"/>
                <a:gd name="connsiteX93" fmla="*/ 246806 w 5069918"/>
                <a:gd name="connsiteY93" fmla="*/ 2181642 h 3741103"/>
                <a:gd name="connsiteX94" fmla="*/ 186303 w 5069918"/>
                <a:gd name="connsiteY94" fmla="*/ 2082411 h 3741103"/>
                <a:gd name="connsiteX95" fmla="*/ 84390 w 5069918"/>
                <a:gd name="connsiteY95" fmla="*/ 1874231 h 3741103"/>
                <a:gd name="connsiteX96" fmla="*/ 20139 w 5069918"/>
                <a:gd name="connsiteY96" fmla="*/ 1653288 h 3741103"/>
                <a:gd name="connsiteX97" fmla="*/ 0 w 5069918"/>
                <a:gd name="connsiteY97" fmla="*/ 1425590 h 3741103"/>
                <a:gd name="connsiteX98" fmla="*/ 179939 w 5069918"/>
                <a:gd name="connsiteY98" fmla="*/ 533498 h 3741103"/>
                <a:gd name="connsiteX99" fmla="*/ 276709 w 5069918"/>
                <a:gd name="connsiteY99" fmla="*/ 322519 h 3741103"/>
                <a:gd name="connsiteX100" fmla="*/ 392571 w 5069918"/>
                <a:gd name="connsiteY100" fmla="*/ 119280 h 374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069918" h="3741103">
                  <a:moveTo>
                    <a:pt x="475344" y="0"/>
                  </a:moveTo>
                  <a:lnTo>
                    <a:pt x="643707" y="0"/>
                  </a:lnTo>
                  <a:lnTo>
                    <a:pt x="635672" y="7778"/>
                  </a:lnTo>
                  <a:cubicBezTo>
                    <a:pt x="583538" y="62643"/>
                    <a:pt x="533759" y="119691"/>
                    <a:pt x="486638" y="178818"/>
                  </a:cubicBezTo>
                  <a:cubicBezTo>
                    <a:pt x="439560" y="237945"/>
                    <a:pt x="395012" y="299131"/>
                    <a:pt x="353514" y="362293"/>
                  </a:cubicBezTo>
                  <a:cubicBezTo>
                    <a:pt x="312714" y="425784"/>
                    <a:pt x="274180" y="490841"/>
                    <a:pt x="240181" y="558120"/>
                  </a:cubicBezTo>
                  <a:cubicBezTo>
                    <a:pt x="231376" y="574838"/>
                    <a:pt x="223180" y="591801"/>
                    <a:pt x="215073" y="608766"/>
                  </a:cubicBezTo>
                  <a:lnTo>
                    <a:pt x="202868" y="634294"/>
                  </a:lnTo>
                  <a:lnTo>
                    <a:pt x="191273" y="660069"/>
                  </a:lnTo>
                  <a:cubicBezTo>
                    <a:pt x="183688" y="677280"/>
                    <a:pt x="176016" y="694491"/>
                    <a:pt x="169129" y="712032"/>
                  </a:cubicBezTo>
                  <a:cubicBezTo>
                    <a:pt x="162242" y="729572"/>
                    <a:pt x="154658" y="746866"/>
                    <a:pt x="148381" y="764571"/>
                  </a:cubicBezTo>
                  <a:cubicBezTo>
                    <a:pt x="121529" y="834897"/>
                    <a:pt x="98775" y="906706"/>
                    <a:pt x="80903" y="979750"/>
                  </a:cubicBezTo>
                  <a:cubicBezTo>
                    <a:pt x="44636" y="1125509"/>
                    <a:pt x="26067" y="1275550"/>
                    <a:pt x="26154" y="1425590"/>
                  </a:cubicBezTo>
                  <a:cubicBezTo>
                    <a:pt x="26590" y="1500365"/>
                    <a:pt x="34001" y="1574973"/>
                    <a:pt x="49170" y="1648182"/>
                  </a:cubicBezTo>
                  <a:cubicBezTo>
                    <a:pt x="65124" y="1721226"/>
                    <a:pt x="88226" y="1792705"/>
                    <a:pt x="119437" y="1861055"/>
                  </a:cubicBezTo>
                  <a:cubicBezTo>
                    <a:pt x="126847" y="1878267"/>
                    <a:pt x="135478" y="1895066"/>
                    <a:pt x="143672" y="1911947"/>
                  </a:cubicBezTo>
                  <a:cubicBezTo>
                    <a:pt x="152565" y="1928582"/>
                    <a:pt x="161021" y="1945381"/>
                    <a:pt x="170611" y="1961687"/>
                  </a:cubicBezTo>
                  <a:cubicBezTo>
                    <a:pt x="188919" y="1994626"/>
                    <a:pt x="209319" y="2026578"/>
                    <a:pt x="230330" y="2058118"/>
                  </a:cubicBezTo>
                  <a:cubicBezTo>
                    <a:pt x="251253" y="2089740"/>
                    <a:pt x="273658" y="2120539"/>
                    <a:pt x="296237" y="2151255"/>
                  </a:cubicBezTo>
                  <a:cubicBezTo>
                    <a:pt x="319165" y="2181725"/>
                    <a:pt x="342966" y="2211782"/>
                    <a:pt x="366853" y="2241757"/>
                  </a:cubicBezTo>
                  <a:cubicBezTo>
                    <a:pt x="414714" y="2301791"/>
                    <a:pt x="464756" y="2360588"/>
                    <a:pt x="513838" y="2420786"/>
                  </a:cubicBezTo>
                  <a:cubicBezTo>
                    <a:pt x="538509" y="2450761"/>
                    <a:pt x="563094" y="2480983"/>
                    <a:pt x="587330" y="2511534"/>
                  </a:cubicBezTo>
                  <a:cubicBezTo>
                    <a:pt x="611479" y="2541839"/>
                    <a:pt x="635453" y="2574038"/>
                    <a:pt x="658817" y="2603437"/>
                  </a:cubicBezTo>
                  <a:cubicBezTo>
                    <a:pt x="682008" y="2633577"/>
                    <a:pt x="706330" y="2662811"/>
                    <a:pt x="730305" y="2692210"/>
                  </a:cubicBezTo>
                  <a:cubicBezTo>
                    <a:pt x="754977" y="2721115"/>
                    <a:pt x="779474" y="2750019"/>
                    <a:pt x="805018" y="2777936"/>
                  </a:cubicBezTo>
                  <a:cubicBezTo>
                    <a:pt x="855757" y="2834098"/>
                    <a:pt x="908500" y="2888202"/>
                    <a:pt x="963424" y="2939588"/>
                  </a:cubicBezTo>
                  <a:cubicBezTo>
                    <a:pt x="1073444" y="3042113"/>
                    <a:pt x="1192183" y="3133604"/>
                    <a:pt x="1319204" y="3209447"/>
                  </a:cubicBezTo>
                  <a:cubicBezTo>
                    <a:pt x="1382846" y="3247164"/>
                    <a:pt x="1448143" y="3281751"/>
                    <a:pt x="1515882" y="3310902"/>
                  </a:cubicBezTo>
                  <a:cubicBezTo>
                    <a:pt x="1583184" y="3340877"/>
                    <a:pt x="1652666" y="3366159"/>
                    <a:pt x="1723456" y="3387570"/>
                  </a:cubicBezTo>
                  <a:cubicBezTo>
                    <a:pt x="1794246" y="3409063"/>
                    <a:pt x="1866431" y="3426439"/>
                    <a:pt x="1939662" y="3440520"/>
                  </a:cubicBezTo>
                  <a:cubicBezTo>
                    <a:pt x="2012981" y="3454355"/>
                    <a:pt x="2087519" y="3463825"/>
                    <a:pt x="2162581" y="3470167"/>
                  </a:cubicBezTo>
                  <a:cubicBezTo>
                    <a:pt x="2237643" y="3476589"/>
                    <a:pt x="2313489" y="3479390"/>
                    <a:pt x="2389597" y="3479472"/>
                  </a:cubicBezTo>
                  <a:cubicBezTo>
                    <a:pt x="2408602" y="3479472"/>
                    <a:pt x="2427869" y="3479801"/>
                    <a:pt x="2446002" y="3479059"/>
                  </a:cubicBezTo>
                  <a:lnTo>
                    <a:pt x="2473639" y="3478402"/>
                  </a:lnTo>
                  <a:lnTo>
                    <a:pt x="2501187" y="3477083"/>
                  </a:lnTo>
                  <a:cubicBezTo>
                    <a:pt x="2537890" y="3475519"/>
                    <a:pt x="2574418" y="3472060"/>
                    <a:pt x="2610685" y="3468025"/>
                  </a:cubicBezTo>
                  <a:cubicBezTo>
                    <a:pt x="2755926" y="3451226"/>
                    <a:pt x="2897244" y="3414415"/>
                    <a:pt x="3033071" y="3360230"/>
                  </a:cubicBezTo>
                  <a:cubicBezTo>
                    <a:pt x="3101158" y="3333383"/>
                    <a:pt x="3167589" y="3301514"/>
                    <a:pt x="3232974" y="3266681"/>
                  </a:cubicBezTo>
                  <a:cubicBezTo>
                    <a:pt x="3298446" y="3232011"/>
                    <a:pt x="3362697" y="3193554"/>
                    <a:pt x="3425990" y="3152873"/>
                  </a:cubicBezTo>
                  <a:cubicBezTo>
                    <a:pt x="3489282" y="3112110"/>
                    <a:pt x="3551529" y="3068712"/>
                    <a:pt x="3613601" y="3024078"/>
                  </a:cubicBezTo>
                  <a:cubicBezTo>
                    <a:pt x="3644549" y="3001762"/>
                    <a:pt x="3675411" y="2978868"/>
                    <a:pt x="3706185" y="2955893"/>
                  </a:cubicBezTo>
                  <a:lnTo>
                    <a:pt x="3799729" y="2885155"/>
                  </a:lnTo>
                  <a:cubicBezTo>
                    <a:pt x="3926402" y="2790205"/>
                    <a:pt x="4053597" y="2699374"/>
                    <a:pt x="4175561" y="2606072"/>
                  </a:cubicBezTo>
                  <a:cubicBezTo>
                    <a:pt x="4297526" y="2512852"/>
                    <a:pt x="4414084" y="2416833"/>
                    <a:pt x="4517132" y="2312331"/>
                  </a:cubicBezTo>
                  <a:cubicBezTo>
                    <a:pt x="4568480" y="2259956"/>
                    <a:pt x="4616604" y="2205689"/>
                    <a:pt x="4659758" y="2148703"/>
                  </a:cubicBezTo>
                  <a:cubicBezTo>
                    <a:pt x="4702650" y="2091634"/>
                    <a:pt x="4741184" y="2032096"/>
                    <a:pt x="4773178" y="1969674"/>
                  </a:cubicBezTo>
                  <a:cubicBezTo>
                    <a:pt x="4837865" y="1845080"/>
                    <a:pt x="4877446" y="1709038"/>
                    <a:pt x="4892092" y="1567562"/>
                  </a:cubicBezTo>
                  <a:cubicBezTo>
                    <a:pt x="4895666" y="1532233"/>
                    <a:pt x="4897845" y="1496576"/>
                    <a:pt x="4898804" y="1460754"/>
                  </a:cubicBezTo>
                  <a:cubicBezTo>
                    <a:pt x="4899066" y="1442884"/>
                    <a:pt x="4899414" y="1425015"/>
                    <a:pt x="4899153" y="1406239"/>
                  </a:cubicBezTo>
                  <a:cubicBezTo>
                    <a:pt x="4898979" y="1387711"/>
                    <a:pt x="4899066" y="1369263"/>
                    <a:pt x="4898456" y="1350735"/>
                  </a:cubicBezTo>
                  <a:cubicBezTo>
                    <a:pt x="4896974" y="1276703"/>
                    <a:pt x="4893226" y="1202753"/>
                    <a:pt x="4886774" y="1128886"/>
                  </a:cubicBezTo>
                  <a:cubicBezTo>
                    <a:pt x="4873610" y="981232"/>
                    <a:pt x="4851030" y="833991"/>
                    <a:pt x="4815896" y="689221"/>
                  </a:cubicBezTo>
                  <a:cubicBezTo>
                    <a:pt x="4780676" y="544533"/>
                    <a:pt x="4733860" y="402068"/>
                    <a:pt x="4673183" y="264874"/>
                  </a:cubicBezTo>
                  <a:cubicBezTo>
                    <a:pt x="4658101" y="230533"/>
                    <a:pt x="4642147" y="196605"/>
                    <a:pt x="4625496" y="162925"/>
                  </a:cubicBezTo>
                  <a:cubicBezTo>
                    <a:pt x="4608583" y="129326"/>
                    <a:pt x="4590885" y="96222"/>
                    <a:pt x="4572490" y="63364"/>
                  </a:cubicBezTo>
                  <a:lnTo>
                    <a:pt x="4532299" y="0"/>
                  </a:lnTo>
                  <a:lnTo>
                    <a:pt x="4626680" y="0"/>
                  </a:lnTo>
                  <a:lnTo>
                    <a:pt x="4643978" y="26636"/>
                  </a:lnTo>
                  <a:cubicBezTo>
                    <a:pt x="4663594" y="60152"/>
                    <a:pt x="4682598" y="94080"/>
                    <a:pt x="4700644" y="128338"/>
                  </a:cubicBezTo>
                  <a:cubicBezTo>
                    <a:pt x="4718866" y="162595"/>
                    <a:pt x="4736476" y="197100"/>
                    <a:pt x="4753214" y="232016"/>
                  </a:cubicBezTo>
                  <a:cubicBezTo>
                    <a:pt x="4820082" y="371681"/>
                    <a:pt x="4875964" y="515957"/>
                    <a:pt x="4921297" y="663363"/>
                  </a:cubicBezTo>
                  <a:cubicBezTo>
                    <a:pt x="4966630" y="810687"/>
                    <a:pt x="5002460" y="960975"/>
                    <a:pt x="5027482" y="1112991"/>
                  </a:cubicBezTo>
                  <a:cubicBezTo>
                    <a:pt x="5040123" y="1189000"/>
                    <a:pt x="5050323" y="1265421"/>
                    <a:pt x="5058082" y="1342088"/>
                  </a:cubicBezTo>
                  <a:cubicBezTo>
                    <a:pt x="5060261" y="1361276"/>
                    <a:pt x="5061743" y="1380464"/>
                    <a:pt x="5063486" y="1399651"/>
                  </a:cubicBezTo>
                  <a:cubicBezTo>
                    <a:pt x="5065318" y="1418591"/>
                    <a:pt x="5066625" y="1438437"/>
                    <a:pt x="5067846" y="1458284"/>
                  </a:cubicBezTo>
                  <a:cubicBezTo>
                    <a:pt x="5069851" y="1497894"/>
                    <a:pt x="5070461" y="1537751"/>
                    <a:pt x="5069414" y="1577772"/>
                  </a:cubicBezTo>
                  <a:cubicBezTo>
                    <a:pt x="5067060" y="1657734"/>
                    <a:pt x="5057820" y="1738272"/>
                    <a:pt x="5040732" y="1817822"/>
                  </a:cubicBezTo>
                  <a:cubicBezTo>
                    <a:pt x="5023123" y="1897289"/>
                    <a:pt x="4997578" y="1975686"/>
                    <a:pt x="4964102" y="2050871"/>
                  </a:cubicBezTo>
                  <a:cubicBezTo>
                    <a:pt x="4897409" y="2201736"/>
                    <a:pt x="4799942" y="2338271"/>
                    <a:pt x="4689486" y="2458008"/>
                  </a:cubicBezTo>
                  <a:cubicBezTo>
                    <a:pt x="4579116" y="2578485"/>
                    <a:pt x="4456716" y="2684139"/>
                    <a:pt x="4333792" y="2784606"/>
                  </a:cubicBezTo>
                  <a:cubicBezTo>
                    <a:pt x="4210520" y="2884908"/>
                    <a:pt x="4085853" y="2979775"/>
                    <a:pt x="3965197" y="3076041"/>
                  </a:cubicBezTo>
                  <a:lnTo>
                    <a:pt x="3873745" y="3149167"/>
                  </a:lnTo>
                  <a:cubicBezTo>
                    <a:pt x="3842621" y="3173790"/>
                    <a:pt x="3811325" y="3198413"/>
                    <a:pt x="3779416" y="3222705"/>
                  </a:cubicBezTo>
                  <a:cubicBezTo>
                    <a:pt x="3715863" y="3271374"/>
                    <a:pt x="3650652" y="3319055"/>
                    <a:pt x="3582739" y="3364594"/>
                  </a:cubicBezTo>
                  <a:cubicBezTo>
                    <a:pt x="3514913" y="3410051"/>
                    <a:pt x="3445170" y="3454190"/>
                    <a:pt x="3371851" y="3494377"/>
                  </a:cubicBezTo>
                  <a:cubicBezTo>
                    <a:pt x="3298533" y="3534481"/>
                    <a:pt x="3222687" y="3571703"/>
                    <a:pt x="3143615" y="3603819"/>
                  </a:cubicBezTo>
                  <a:cubicBezTo>
                    <a:pt x="2985994" y="3668876"/>
                    <a:pt x="2815732" y="3712356"/>
                    <a:pt x="2643552" y="3730555"/>
                  </a:cubicBezTo>
                  <a:cubicBezTo>
                    <a:pt x="2600484" y="3734838"/>
                    <a:pt x="2557331" y="3738297"/>
                    <a:pt x="2514264" y="3739696"/>
                  </a:cubicBezTo>
                  <a:lnTo>
                    <a:pt x="2481920" y="3740849"/>
                  </a:lnTo>
                  <a:lnTo>
                    <a:pt x="2449664" y="3741014"/>
                  </a:lnTo>
                  <a:cubicBezTo>
                    <a:pt x="2427869" y="3741343"/>
                    <a:pt x="2407207" y="3740685"/>
                    <a:pt x="2386284" y="3740273"/>
                  </a:cubicBezTo>
                  <a:cubicBezTo>
                    <a:pt x="2344525" y="3739779"/>
                    <a:pt x="2302505" y="3737391"/>
                    <a:pt x="2260658" y="3735331"/>
                  </a:cubicBezTo>
                  <a:cubicBezTo>
                    <a:pt x="2218725" y="3732038"/>
                    <a:pt x="2176791" y="3728991"/>
                    <a:pt x="2134945" y="3723967"/>
                  </a:cubicBezTo>
                  <a:cubicBezTo>
                    <a:pt x="2051165" y="3714497"/>
                    <a:pt x="1967473" y="3701568"/>
                    <a:pt x="1884564" y="3683451"/>
                  </a:cubicBezTo>
                  <a:cubicBezTo>
                    <a:pt x="1801657" y="3665335"/>
                    <a:pt x="1719708" y="3642029"/>
                    <a:pt x="1639764" y="3613537"/>
                  </a:cubicBezTo>
                  <a:cubicBezTo>
                    <a:pt x="1559820" y="3584961"/>
                    <a:pt x="1481969" y="3550869"/>
                    <a:pt x="1407081" y="3512164"/>
                  </a:cubicBezTo>
                  <a:cubicBezTo>
                    <a:pt x="1332455" y="3472884"/>
                    <a:pt x="1260794" y="3428992"/>
                    <a:pt x="1193491" y="3380240"/>
                  </a:cubicBezTo>
                  <a:cubicBezTo>
                    <a:pt x="1058362" y="3283233"/>
                    <a:pt x="939973" y="3169508"/>
                    <a:pt x="836141" y="3047878"/>
                  </a:cubicBezTo>
                  <a:cubicBezTo>
                    <a:pt x="784444" y="2986774"/>
                    <a:pt x="736321" y="2923695"/>
                    <a:pt x="690812" y="2859461"/>
                  </a:cubicBezTo>
                  <a:cubicBezTo>
                    <a:pt x="645217" y="2795229"/>
                    <a:pt x="602674" y="2729596"/>
                    <a:pt x="562397" y="2662976"/>
                  </a:cubicBezTo>
                  <a:cubicBezTo>
                    <a:pt x="541823" y="2629295"/>
                    <a:pt x="522992" y="2597755"/>
                    <a:pt x="502504" y="2565474"/>
                  </a:cubicBezTo>
                  <a:cubicBezTo>
                    <a:pt x="482192" y="2533440"/>
                    <a:pt x="461530" y="2501406"/>
                    <a:pt x="440258" y="2469619"/>
                  </a:cubicBezTo>
                  <a:lnTo>
                    <a:pt x="310360" y="2278732"/>
                  </a:lnTo>
                  <a:cubicBezTo>
                    <a:pt x="288826" y="2246616"/>
                    <a:pt x="267555" y="2214335"/>
                    <a:pt x="246806" y="2181642"/>
                  </a:cubicBezTo>
                  <a:cubicBezTo>
                    <a:pt x="226057" y="2148949"/>
                    <a:pt x="205483" y="2116174"/>
                    <a:pt x="186303" y="2082411"/>
                  </a:cubicBezTo>
                  <a:cubicBezTo>
                    <a:pt x="147857" y="2015213"/>
                    <a:pt x="112550" y="1946041"/>
                    <a:pt x="84390" y="1874231"/>
                  </a:cubicBezTo>
                  <a:cubicBezTo>
                    <a:pt x="55708" y="1802669"/>
                    <a:pt x="34436" y="1728473"/>
                    <a:pt x="20139" y="1653288"/>
                  </a:cubicBezTo>
                  <a:cubicBezTo>
                    <a:pt x="6452" y="1578103"/>
                    <a:pt x="0" y="1501764"/>
                    <a:pt x="0" y="1425590"/>
                  </a:cubicBezTo>
                  <a:cubicBezTo>
                    <a:pt x="1133" y="1121885"/>
                    <a:pt x="63293" y="819004"/>
                    <a:pt x="179939" y="533498"/>
                  </a:cubicBezTo>
                  <a:cubicBezTo>
                    <a:pt x="209232" y="462183"/>
                    <a:pt x="240965" y="391527"/>
                    <a:pt x="276709" y="322519"/>
                  </a:cubicBezTo>
                  <a:cubicBezTo>
                    <a:pt x="311930" y="253262"/>
                    <a:pt x="350725" y="185489"/>
                    <a:pt x="392571" y="11928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58E67742-7BE5-458C-BC8D-9EE8557636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2838" y="1"/>
              <a:ext cx="4960548" cy="3526297"/>
            </a:xfrm>
            <a:custGeom>
              <a:avLst/>
              <a:gdLst>
                <a:gd name="connsiteX0" fmla="*/ 542883 w 4960548"/>
                <a:gd name="connsiteY0" fmla="*/ 0 h 3526297"/>
                <a:gd name="connsiteX1" fmla="*/ 826658 w 4960548"/>
                <a:gd name="connsiteY1" fmla="*/ 0 h 3526297"/>
                <a:gd name="connsiteX2" fmla="*/ 730698 w 4960548"/>
                <a:gd name="connsiteY2" fmla="*/ 89329 h 3526297"/>
                <a:gd name="connsiteX3" fmla="*/ 590295 w 4960548"/>
                <a:gd name="connsiteY3" fmla="*/ 244485 h 3526297"/>
                <a:gd name="connsiteX4" fmla="*/ 357524 w 4960548"/>
                <a:gd name="connsiteY4" fmla="*/ 587307 h 3526297"/>
                <a:gd name="connsiteX5" fmla="*/ 199554 w 4960548"/>
                <a:gd name="connsiteY5" fmla="*/ 966280 h 3526297"/>
                <a:gd name="connsiteX6" fmla="*/ 142104 w 4960548"/>
                <a:gd name="connsiteY6" fmla="*/ 1370286 h 3526297"/>
                <a:gd name="connsiteX7" fmla="*/ 166339 w 4960548"/>
                <a:gd name="connsiteY7" fmla="*/ 1568090 h 3526297"/>
                <a:gd name="connsiteX8" fmla="*/ 237914 w 4960548"/>
                <a:gd name="connsiteY8" fmla="*/ 1753129 h 3526297"/>
                <a:gd name="connsiteX9" fmla="*/ 287868 w 4960548"/>
                <a:gd name="connsiteY9" fmla="*/ 1840255 h 3526297"/>
                <a:gd name="connsiteX10" fmla="*/ 345232 w 4960548"/>
                <a:gd name="connsiteY10" fmla="*/ 1924581 h 3526297"/>
                <a:gd name="connsiteX11" fmla="*/ 477745 w 4960548"/>
                <a:gd name="connsiteY11" fmla="*/ 2087551 h 3526297"/>
                <a:gd name="connsiteX12" fmla="*/ 621156 w 4960548"/>
                <a:gd name="connsiteY12" fmla="*/ 2251756 h 3526297"/>
                <a:gd name="connsiteX13" fmla="*/ 692469 w 4960548"/>
                <a:gd name="connsiteY13" fmla="*/ 2337482 h 3526297"/>
                <a:gd name="connsiteX14" fmla="*/ 726731 w 4960548"/>
                <a:gd name="connsiteY14" fmla="*/ 2379562 h 3526297"/>
                <a:gd name="connsiteX15" fmla="*/ 760295 w 4960548"/>
                <a:gd name="connsiteY15" fmla="*/ 2419831 h 3526297"/>
                <a:gd name="connsiteX16" fmla="*/ 1048685 w 4960548"/>
                <a:gd name="connsiteY16" fmla="*/ 2717443 h 3526297"/>
                <a:gd name="connsiteX17" fmla="*/ 1202035 w 4960548"/>
                <a:gd name="connsiteY17" fmla="*/ 2851344 h 3526297"/>
                <a:gd name="connsiteX18" fmla="*/ 1362620 w 4960548"/>
                <a:gd name="connsiteY18" fmla="*/ 2974785 h 3526297"/>
                <a:gd name="connsiteX19" fmla="*/ 1721364 w 4960548"/>
                <a:gd name="connsiteY19" fmla="*/ 3170036 h 3526297"/>
                <a:gd name="connsiteX20" fmla="*/ 1922052 w 4960548"/>
                <a:gd name="connsiteY20" fmla="*/ 3225210 h 3526297"/>
                <a:gd name="connsiteX21" fmla="*/ 1973488 w 4960548"/>
                <a:gd name="connsiteY21" fmla="*/ 3234928 h 3526297"/>
                <a:gd name="connsiteX22" fmla="*/ 2025360 w 4960548"/>
                <a:gd name="connsiteY22" fmla="*/ 3243080 h 3526297"/>
                <a:gd name="connsiteX23" fmla="*/ 2130063 w 4960548"/>
                <a:gd name="connsiteY23" fmla="*/ 3254774 h 3526297"/>
                <a:gd name="connsiteX24" fmla="*/ 2182719 w 4960548"/>
                <a:gd name="connsiteY24" fmla="*/ 3258562 h 3526297"/>
                <a:gd name="connsiteX25" fmla="*/ 2235551 w 4960548"/>
                <a:gd name="connsiteY25" fmla="*/ 3261197 h 3526297"/>
                <a:gd name="connsiteX26" fmla="*/ 2288556 w 4960548"/>
                <a:gd name="connsiteY26" fmla="*/ 3262350 h 3526297"/>
                <a:gd name="connsiteX27" fmla="*/ 2341648 w 4960548"/>
                <a:gd name="connsiteY27" fmla="*/ 3262103 h 3526297"/>
                <a:gd name="connsiteX28" fmla="*/ 2368238 w 4960548"/>
                <a:gd name="connsiteY28" fmla="*/ 3261856 h 3526297"/>
                <a:gd name="connsiteX29" fmla="*/ 2393869 w 4960548"/>
                <a:gd name="connsiteY29" fmla="*/ 3260785 h 3526297"/>
                <a:gd name="connsiteX30" fmla="*/ 2419413 w 4960548"/>
                <a:gd name="connsiteY30" fmla="*/ 3259550 h 3526297"/>
                <a:gd name="connsiteX31" fmla="*/ 2444869 w 4960548"/>
                <a:gd name="connsiteY31" fmla="*/ 3257574 h 3526297"/>
                <a:gd name="connsiteX32" fmla="*/ 2545824 w 4960548"/>
                <a:gd name="connsiteY32" fmla="*/ 3245798 h 3526297"/>
                <a:gd name="connsiteX33" fmla="*/ 2930373 w 4960548"/>
                <a:gd name="connsiteY33" fmla="*/ 3126555 h 3526297"/>
                <a:gd name="connsiteX34" fmla="*/ 3285631 w 4960548"/>
                <a:gd name="connsiteY34" fmla="*/ 2917552 h 3526297"/>
                <a:gd name="connsiteX35" fmla="*/ 3371764 w 4960548"/>
                <a:gd name="connsiteY35" fmla="*/ 2856120 h 3526297"/>
                <a:gd name="connsiteX36" fmla="*/ 3457898 w 4960548"/>
                <a:gd name="connsiteY36" fmla="*/ 2792628 h 3526297"/>
                <a:gd name="connsiteX37" fmla="*/ 3632344 w 4960548"/>
                <a:gd name="connsiteY37" fmla="*/ 2660869 h 3526297"/>
                <a:gd name="connsiteX38" fmla="*/ 3990915 w 4960548"/>
                <a:gd name="connsiteY38" fmla="*/ 2405832 h 3526297"/>
                <a:gd name="connsiteX39" fmla="*/ 4324988 w 4960548"/>
                <a:gd name="connsiteY39" fmla="*/ 2152196 h 3526297"/>
                <a:gd name="connsiteX40" fmla="*/ 4592106 w 4960548"/>
                <a:gd name="connsiteY40" fmla="*/ 1861501 h 3526297"/>
                <a:gd name="connsiteX41" fmla="*/ 4683122 w 4960548"/>
                <a:gd name="connsiteY41" fmla="*/ 1692521 h 3526297"/>
                <a:gd name="connsiteX42" fmla="*/ 4738568 w 4960548"/>
                <a:gd name="connsiteY42" fmla="*/ 1507893 h 3526297"/>
                <a:gd name="connsiteX43" fmla="*/ 4753912 w 4960548"/>
                <a:gd name="connsiteY43" fmla="*/ 1411050 h 3526297"/>
                <a:gd name="connsiteX44" fmla="*/ 4756440 w 4960548"/>
                <a:gd name="connsiteY44" fmla="*/ 1386509 h 3526297"/>
                <a:gd name="connsiteX45" fmla="*/ 4758358 w 4960548"/>
                <a:gd name="connsiteY45" fmla="*/ 1361475 h 3526297"/>
                <a:gd name="connsiteX46" fmla="*/ 4761148 w 4960548"/>
                <a:gd name="connsiteY46" fmla="*/ 1309759 h 3526297"/>
                <a:gd name="connsiteX47" fmla="*/ 4756354 w 4960548"/>
                <a:gd name="connsiteY47" fmla="*/ 1102980 h 3526297"/>
                <a:gd name="connsiteX48" fmla="*/ 4725578 w 4960548"/>
                <a:gd name="connsiteY48" fmla="*/ 898753 h 3526297"/>
                <a:gd name="connsiteX49" fmla="*/ 4673358 w 4960548"/>
                <a:gd name="connsiteY49" fmla="*/ 699384 h 3526297"/>
                <a:gd name="connsiteX50" fmla="*/ 4538491 w 4960548"/>
                <a:gd name="connsiteY50" fmla="*/ 312754 h 3526297"/>
                <a:gd name="connsiteX51" fmla="*/ 4446604 w 4960548"/>
                <a:gd name="connsiteY51" fmla="*/ 129196 h 3526297"/>
                <a:gd name="connsiteX52" fmla="*/ 4419840 w 4960548"/>
                <a:gd name="connsiteY52" fmla="*/ 85222 h 3526297"/>
                <a:gd name="connsiteX53" fmla="*/ 4391680 w 4960548"/>
                <a:gd name="connsiteY53" fmla="*/ 42071 h 3526297"/>
                <a:gd name="connsiteX54" fmla="*/ 4361930 w 4960548"/>
                <a:gd name="connsiteY54" fmla="*/ 0 h 3526297"/>
                <a:gd name="connsiteX55" fmla="*/ 4588871 w 4960548"/>
                <a:gd name="connsiteY55" fmla="*/ 0 h 3526297"/>
                <a:gd name="connsiteX56" fmla="*/ 4613640 w 4960548"/>
                <a:gd name="connsiteY56" fmla="*/ 38859 h 3526297"/>
                <a:gd name="connsiteX57" fmla="*/ 4724445 w 4960548"/>
                <a:gd name="connsiteY57" fmla="*/ 234687 h 3526297"/>
                <a:gd name="connsiteX58" fmla="*/ 4876138 w 4960548"/>
                <a:gd name="connsiteY58" fmla="*/ 653022 h 3526297"/>
                <a:gd name="connsiteX59" fmla="*/ 4911707 w 4960548"/>
                <a:gd name="connsiteY59" fmla="*/ 870671 h 3526297"/>
                <a:gd name="connsiteX60" fmla="*/ 4934810 w 4960548"/>
                <a:gd name="connsiteY60" fmla="*/ 1088487 h 3526297"/>
                <a:gd name="connsiteX61" fmla="*/ 4953206 w 4960548"/>
                <a:gd name="connsiteY61" fmla="*/ 1306301 h 3526297"/>
                <a:gd name="connsiteX62" fmla="*/ 4956954 w 4960548"/>
                <a:gd name="connsiteY62" fmla="*/ 1360899 h 3526297"/>
                <a:gd name="connsiteX63" fmla="*/ 4958610 w 4960548"/>
                <a:gd name="connsiteY63" fmla="*/ 1388980 h 3526297"/>
                <a:gd name="connsiteX64" fmla="*/ 4959830 w 4960548"/>
                <a:gd name="connsiteY64" fmla="*/ 1417555 h 3526297"/>
                <a:gd name="connsiteX65" fmla="*/ 4958174 w 4960548"/>
                <a:gd name="connsiteY65" fmla="*/ 1532680 h 3526297"/>
                <a:gd name="connsiteX66" fmla="*/ 4834030 w 4960548"/>
                <a:gd name="connsiteY66" fmla="*/ 1984861 h 3526297"/>
                <a:gd name="connsiteX67" fmla="*/ 4558106 w 4960548"/>
                <a:gd name="connsiteY67" fmla="*/ 2368857 h 3526297"/>
                <a:gd name="connsiteX68" fmla="*/ 4389936 w 4960548"/>
                <a:gd name="connsiteY68" fmla="*/ 2528945 h 3526297"/>
                <a:gd name="connsiteX69" fmla="*/ 4214618 w 4960548"/>
                <a:gd name="connsiteY69" fmla="*/ 2674457 h 3526297"/>
                <a:gd name="connsiteX70" fmla="*/ 3858489 w 4960548"/>
                <a:gd name="connsiteY70" fmla="*/ 2936658 h 3526297"/>
                <a:gd name="connsiteX71" fmla="*/ 3768868 w 4960548"/>
                <a:gd name="connsiteY71" fmla="*/ 3000643 h 3526297"/>
                <a:gd name="connsiteX72" fmla="*/ 3676806 w 4960548"/>
                <a:gd name="connsiteY72" fmla="*/ 3065040 h 3526297"/>
                <a:gd name="connsiteX73" fmla="*/ 3582477 w 4960548"/>
                <a:gd name="connsiteY73" fmla="*/ 3128614 h 3526297"/>
                <a:gd name="connsiteX74" fmla="*/ 3485185 w 4960548"/>
                <a:gd name="connsiteY74" fmla="*/ 3190377 h 3526297"/>
                <a:gd name="connsiteX75" fmla="*/ 3280923 w 4960548"/>
                <a:gd name="connsiteY75" fmla="*/ 3306325 h 3526297"/>
                <a:gd name="connsiteX76" fmla="*/ 3061230 w 4960548"/>
                <a:gd name="connsiteY76" fmla="*/ 3404897 h 3526297"/>
                <a:gd name="connsiteX77" fmla="*/ 2583137 w 4960548"/>
                <a:gd name="connsiteY77" fmla="*/ 3518292 h 3526297"/>
                <a:gd name="connsiteX78" fmla="*/ 2460038 w 4960548"/>
                <a:gd name="connsiteY78" fmla="*/ 3525622 h 3526297"/>
                <a:gd name="connsiteX79" fmla="*/ 2429264 w 4960548"/>
                <a:gd name="connsiteY79" fmla="*/ 3526280 h 3526297"/>
                <a:gd name="connsiteX80" fmla="*/ 2398576 w 4960548"/>
                <a:gd name="connsiteY80" fmla="*/ 3526116 h 3526297"/>
                <a:gd name="connsiteX81" fmla="*/ 2367977 w 4960548"/>
                <a:gd name="connsiteY81" fmla="*/ 3525786 h 3526297"/>
                <a:gd name="connsiteX82" fmla="*/ 2338249 w 4960548"/>
                <a:gd name="connsiteY82" fmla="*/ 3524716 h 3526297"/>
                <a:gd name="connsiteX83" fmla="*/ 2100770 w 4960548"/>
                <a:gd name="connsiteY83" fmla="*/ 3506845 h 3526297"/>
                <a:gd name="connsiteX84" fmla="*/ 1864776 w 4960548"/>
                <a:gd name="connsiteY84" fmla="*/ 3467483 h 3526297"/>
                <a:gd name="connsiteX85" fmla="*/ 1632964 w 4960548"/>
                <a:gd name="connsiteY85" fmla="*/ 3405803 h 3526297"/>
                <a:gd name="connsiteX86" fmla="*/ 1189219 w 4960548"/>
                <a:gd name="connsiteY86" fmla="*/ 3220352 h 3526297"/>
                <a:gd name="connsiteX87" fmla="*/ 815305 w 4960548"/>
                <a:gd name="connsiteY87" fmla="*/ 2931634 h 3526297"/>
                <a:gd name="connsiteX88" fmla="*/ 663699 w 4960548"/>
                <a:gd name="connsiteY88" fmla="*/ 2757877 h 3526297"/>
                <a:gd name="connsiteX89" fmla="*/ 531274 w 4960548"/>
                <a:gd name="connsiteY89" fmla="*/ 2573907 h 3526297"/>
                <a:gd name="connsiteX90" fmla="*/ 500325 w 4960548"/>
                <a:gd name="connsiteY90" fmla="*/ 2527051 h 3526297"/>
                <a:gd name="connsiteX91" fmla="*/ 470771 w 4960548"/>
                <a:gd name="connsiteY91" fmla="*/ 2481594 h 3526297"/>
                <a:gd name="connsiteX92" fmla="*/ 412448 w 4960548"/>
                <a:gd name="connsiteY92" fmla="*/ 2393479 h 3526297"/>
                <a:gd name="connsiteX93" fmla="*/ 291616 w 4960548"/>
                <a:gd name="connsiteY93" fmla="*/ 2213464 h 3526297"/>
                <a:gd name="connsiteX94" fmla="*/ 173662 w 4960548"/>
                <a:gd name="connsiteY94" fmla="*/ 2023154 h 3526297"/>
                <a:gd name="connsiteX95" fmla="*/ 120483 w 4960548"/>
                <a:gd name="connsiteY95" fmla="*/ 1922276 h 3526297"/>
                <a:gd name="connsiteX96" fmla="*/ 75324 w 4960548"/>
                <a:gd name="connsiteY96" fmla="*/ 1816703 h 3526297"/>
                <a:gd name="connsiteX97" fmla="*/ 40713 w 4960548"/>
                <a:gd name="connsiteY97" fmla="*/ 1707179 h 3526297"/>
                <a:gd name="connsiteX98" fmla="*/ 27811 w 4960548"/>
                <a:gd name="connsiteY98" fmla="*/ 1651346 h 3526297"/>
                <a:gd name="connsiteX99" fmla="*/ 22144 w 4960548"/>
                <a:gd name="connsiteY99" fmla="*/ 1623346 h 3526297"/>
                <a:gd name="connsiteX100" fmla="*/ 17436 w 4960548"/>
                <a:gd name="connsiteY100" fmla="*/ 1595265 h 3526297"/>
                <a:gd name="connsiteX101" fmla="*/ 0 w 4960548"/>
                <a:gd name="connsiteY101" fmla="*/ 1370286 h 3526297"/>
                <a:gd name="connsiteX102" fmla="*/ 48385 w 4960548"/>
                <a:gd name="connsiteY102" fmla="*/ 931939 h 3526297"/>
                <a:gd name="connsiteX103" fmla="*/ 193801 w 4960548"/>
                <a:gd name="connsiteY103" fmla="*/ 511957 h 3526297"/>
                <a:gd name="connsiteX104" fmla="*/ 431660 w 4960548"/>
                <a:gd name="connsiteY104" fmla="*/ 131379 h 35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960548" h="3526297">
                  <a:moveTo>
                    <a:pt x="542883" y="0"/>
                  </a:moveTo>
                  <a:lnTo>
                    <a:pt x="826658" y="0"/>
                  </a:lnTo>
                  <a:lnTo>
                    <a:pt x="730698" y="89329"/>
                  </a:lnTo>
                  <a:cubicBezTo>
                    <a:pt x="681528" y="139120"/>
                    <a:pt x="634626" y="190876"/>
                    <a:pt x="590295" y="244485"/>
                  </a:cubicBezTo>
                  <a:cubicBezTo>
                    <a:pt x="501458" y="351540"/>
                    <a:pt x="423083" y="466336"/>
                    <a:pt x="357524" y="587307"/>
                  </a:cubicBezTo>
                  <a:cubicBezTo>
                    <a:pt x="291965" y="708196"/>
                    <a:pt x="237391" y="834767"/>
                    <a:pt x="199554" y="966280"/>
                  </a:cubicBezTo>
                  <a:cubicBezTo>
                    <a:pt x="161632" y="1097463"/>
                    <a:pt x="142016" y="1233833"/>
                    <a:pt x="142104" y="1370286"/>
                  </a:cubicBezTo>
                  <a:cubicBezTo>
                    <a:pt x="142888" y="1437319"/>
                    <a:pt x="149862" y="1503858"/>
                    <a:pt x="166339" y="1568090"/>
                  </a:cubicBezTo>
                  <a:cubicBezTo>
                    <a:pt x="182555" y="1632405"/>
                    <a:pt x="207750" y="1693921"/>
                    <a:pt x="237914" y="1753129"/>
                  </a:cubicBezTo>
                  <a:cubicBezTo>
                    <a:pt x="253170" y="1782693"/>
                    <a:pt x="270084" y="1811680"/>
                    <a:pt x="287868" y="1840255"/>
                  </a:cubicBezTo>
                  <a:cubicBezTo>
                    <a:pt x="305914" y="1868748"/>
                    <a:pt x="325181" y="1896830"/>
                    <a:pt x="345232" y="1924581"/>
                  </a:cubicBezTo>
                  <a:cubicBezTo>
                    <a:pt x="385858" y="1979920"/>
                    <a:pt x="431017" y="2033612"/>
                    <a:pt x="477745" y="2087551"/>
                  </a:cubicBezTo>
                  <a:cubicBezTo>
                    <a:pt x="524474" y="2141573"/>
                    <a:pt x="573294" y="2195594"/>
                    <a:pt x="621156" y="2251756"/>
                  </a:cubicBezTo>
                  <a:cubicBezTo>
                    <a:pt x="645130" y="2279755"/>
                    <a:pt x="668843" y="2308412"/>
                    <a:pt x="692469" y="2337482"/>
                  </a:cubicBezTo>
                  <a:lnTo>
                    <a:pt x="726731" y="2379562"/>
                  </a:lnTo>
                  <a:cubicBezTo>
                    <a:pt x="737977" y="2392986"/>
                    <a:pt x="748700" y="2406738"/>
                    <a:pt x="760295" y="2419831"/>
                  </a:cubicBezTo>
                  <a:cubicBezTo>
                    <a:pt x="850788" y="2526392"/>
                    <a:pt x="948952" y="2624470"/>
                    <a:pt x="1048685" y="2717443"/>
                  </a:cubicBezTo>
                  <a:cubicBezTo>
                    <a:pt x="1098814" y="2763724"/>
                    <a:pt x="1149814" y="2808439"/>
                    <a:pt x="1202035" y="2851344"/>
                  </a:cubicBezTo>
                  <a:cubicBezTo>
                    <a:pt x="1254256" y="2894248"/>
                    <a:pt x="1307435" y="2935752"/>
                    <a:pt x="1362620" y="2974785"/>
                  </a:cubicBezTo>
                  <a:cubicBezTo>
                    <a:pt x="1472554" y="3053017"/>
                    <a:pt x="1591118" y="3122932"/>
                    <a:pt x="1721364" y="3170036"/>
                  </a:cubicBezTo>
                  <a:cubicBezTo>
                    <a:pt x="1786314" y="3193588"/>
                    <a:pt x="1853617" y="3211622"/>
                    <a:pt x="1922052" y="3225210"/>
                  </a:cubicBezTo>
                  <a:cubicBezTo>
                    <a:pt x="1939227" y="3228422"/>
                    <a:pt x="1956227" y="3232128"/>
                    <a:pt x="1973488" y="3234928"/>
                  </a:cubicBezTo>
                  <a:lnTo>
                    <a:pt x="2025360" y="3243080"/>
                  </a:lnTo>
                  <a:cubicBezTo>
                    <a:pt x="2060145" y="3247445"/>
                    <a:pt x="2094930" y="3252056"/>
                    <a:pt x="2130063" y="3254774"/>
                  </a:cubicBezTo>
                  <a:cubicBezTo>
                    <a:pt x="2147587" y="3256338"/>
                    <a:pt x="2165109" y="3257821"/>
                    <a:pt x="2182719" y="3258562"/>
                  </a:cubicBezTo>
                  <a:cubicBezTo>
                    <a:pt x="2200330" y="3259385"/>
                    <a:pt x="2217853" y="3260703"/>
                    <a:pt x="2235551" y="3261197"/>
                  </a:cubicBezTo>
                  <a:lnTo>
                    <a:pt x="2288556" y="3262350"/>
                  </a:lnTo>
                  <a:cubicBezTo>
                    <a:pt x="2306166" y="3262761"/>
                    <a:pt x="2323951" y="3262185"/>
                    <a:pt x="2341648" y="3262103"/>
                  </a:cubicBezTo>
                  <a:lnTo>
                    <a:pt x="2368238" y="3261856"/>
                  </a:lnTo>
                  <a:cubicBezTo>
                    <a:pt x="2376869" y="3261609"/>
                    <a:pt x="2385325" y="3261115"/>
                    <a:pt x="2393869" y="3260785"/>
                  </a:cubicBezTo>
                  <a:cubicBezTo>
                    <a:pt x="2402412" y="3260373"/>
                    <a:pt x="2410956" y="3260127"/>
                    <a:pt x="2419413" y="3259550"/>
                  </a:cubicBezTo>
                  <a:lnTo>
                    <a:pt x="2444869" y="3257574"/>
                  </a:lnTo>
                  <a:cubicBezTo>
                    <a:pt x="2478782" y="3255021"/>
                    <a:pt x="2512434" y="3250739"/>
                    <a:pt x="2545824" y="3245798"/>
                  </a:cubicBezTo>
                  <a:cubicBezTo>
                    <a:pt x="2679470" y="3224881"/>
                    <a:pt x="2807973" y="3183954"/>
                    <a:pt x="2930373" y="3126555"/>
                  </a:cubicBezTo>
                  <a:cubicBezTo>
                    <a:pt x="3053210" y="3069817"/>
                    <a:pt x="3170118" y="2997184"/>
                    <a:pt x="3285631" y="2917552"/>
                  </a:cubicBezTo>
                  <a:cubicBezTo>
                    <a:pt x="3314487" y="2897706"/>
                    <a:pt x="3343169" y="2876954"/>
                    <a:pt x="3371764" y="2856120"/>
                  </a:cubicBezTo>
                  <a:cubicBezTo>
                    <a:pt x="3400534" y="2835285"/>
                    <a:pt x="3429216" y="2814121"/>
                    <a:pt x="3457898" y="2792628"/>
                  </a:cubicBezTo>
                  <a:lnTo>
                    <a:pt x="3632344" y="2660869"/>
                  </a:lnTo>
                  <a:cubicBezTo>
                    <a:pt x="3752043" y="2571190"/>
                    <a:pt x="3872873" y="2487687"/>
                    <a:pt x="3990915" y="2405832"/>
                  </a:cubicBezTo>
                  <a:cubicBezTo>
                    <a:pt x="4108869" y="2323976"/>
                    <a:pt x="4222378" y="2241297"/>
                    <a:pt x="4324988" y="2152196"/>
                  </a:cubicBezTo>
                  <a:cubicBezTo>
                    <a:pt x="4427598" y="2063258"/>
                    <a:pt x="4520270" y="1968474"/>
                    <a:pt x="4592106" y="1861501"/>
                  </a:cubicBezTo>
                  <a:cubicBezTo>
                    <a:pt x="4628024" y="1808057"/>
                    <a:pt x="4658712" y="1751730"/>
                    <a:pt x="4683122" y="1692521"/>
                  </a:cubicBezTo>
                  <a:cubicBezTo>
                    <a:pt x="4707706" y="1633393"/>
                    <a:pt x="4725404" y="1571467"/>
                    <a:pt x="4738568" y="1507893"/>
                  </a:cubicBezTo>
                  <a:cubicBezTo>
                    <a:pt x="4745106" y="1476106"/>
                    <a:pt x="4750338" y="1443742"/>
                    <a:pt x="4753912" y="1411050"/>
                  </a:cubicBezTo>
                  <a:cubicBezTo>
                    <a:pt x="4754958" y="1402897"/>
                    <a:pt x="4755656" y="1394662"/>
                    <a:pt x="4756440" y="1386509"/>
                  </a:cubicBezTo>
                  <a:cubicBezTo>
                    <a:pt x="4757138" y="1378274"/>
                    <a:pt x="4758010" y="1370204"/>
                    <a:pt x="4758358" y="1361475"/>
                  </a:cubicBezTo>
                  <a:lnTo>
                    <a:pt x="4761148" y="1309759"/>
                  </a:lnTo>
                  <a:cubicBezTo>
                    <a:pt x="4763676" y="1240751"/>
                    <a:pt x="4762106" y="1171659"/>
                    <a:pt x="4756354" y="1102980"/>
                  </a:cubicBezTo>
                  <a:cubicBezTo>
                    <a:pt x="4750774" y="1034218"/>
                    <a:pt x="4740050" y="966033"/>
                    <a:pt x="4725578" y="898753"/>
                  </a:cubicBezTo>
                  <a:cubicBezTo>
                    <a:pt x="4710932" y="831473"/>
                    <a:pt x="4692624" y="765100"/>
                    <a:pt x="4673358" y="699384"/>
                  </a:cubicBezTo>
                  <a:cubicBezTo>
                    <a:pt x="4634912" y="568037"/>
                    <a:pt x="4592456" y="438419"/>
                    <a:pt x="4538491" y="312754"/>
                  </a:cubicBezTo>
                  <a:cubicBezTo>
                    <a:pt x="4511464" y="250003"/>
                    <a:pt x="4481301" y="188406"/>
                    <a:pt x="4446604" y="129196"/>
                  </a:cubicBezTo>
                  <a:cubicBezTo>
                    <a:pt x="4438147" y="114291"/>
                    <a:pt x="4428819" y="99798"/>
                    <a:pt x="4419840" y="85222"/>
                  </a:cubicBezTo>
                  <a:cubicBezTo>
                    <a:pt x="4410598" y="70728"/>
                    <a:pt x="4401008" y="56482"/>
                    <a:pt x="4391680" y="42071"/>
                  </a:cubicBezTo>
                  <a:lnTo>
                    <a:pt x="4361930" y="0"/>
                  </a:lnTo>
                  <a:lnTo>
                    <a:pt x="4588871" y="0"/>
                  </a:lnTo>
                  <a:lnTo>
                    <a:pt x="4613640" y="38859"/>
                  </a:lnTo>
                  <a:cubicBezTo>
                    <a:pt x="4653306" y="102762"/>
                    <a:pt x="4690706" y="167901"/>
                    <a:pt x="4724445" y="234687"/>
                  </a:cubicBezTo>
                  <a:cubicBezTo>
                    <a:pt x="4792096" y="368257"/>
                    <a:pt x="4844230" y="508828"/>
                    <a:pt x="4876138" y="653022"/>
                  </a:cubicBezTo>
                  <a:cubicBezTo>
                    <a:pt x="4892005" y="725161"/>
                    <a:pt x="4903077" y="797874"/>
                    <a:pt x="4911707" y="870671"/>
                  </a:cubicBezTo>
                  <a:cubicBezTo>
                    <a:pt x="4920513" y="943386"/>
                    <a:pt x="4927574" y="1016019"/>
                    <a:pt x="4934810" y="1088487"/>
                  </a:cubicBezTo>
                  <a:cubicBezTo>
                    <a:pt x="4941697" y="1161036"/>
                    <a:pt x="4947799" y="1233586"/>
                    <a:pt x="4953206" y="1306301"/>
                  </a:cubicBezTo>
                  <a:lnTo>
                    <a:pt x="4956954" y="1360899"/>
                  </a:lnTo>
                  <a:cubicBezTo>
                    <a:pt x="4957651" y="1369875"/>
                    <a:pt x="4958087" y="1379510"/>
                    <a:pt x="4958610" y="1388980"/>
                  </a:cubicBezTo>
                  <a:cubicBezTo>
                    <a:pt x="4959133" y="1398450"/>
                    <a:pt x="4959656" y="1408003"/>
                    <a:pt x="4959830" y="1417555"/>
                  </a:cubicBezTo>
                  <a:cubicBezTo>
                    <a:pt x="4961138" y="1455683"/>
                    <a:pt x="4960702" y="1494140"/>
                    <a:pt x="4958174" y="1532680"/>
                  </a:cubicBezTo>
                  <a:cubicBezTo>
                    <a:pt x="4948760" y="1686920"/>
                    <a:pt x="4904908" y="1842314"/>
                    <a:pt x="4834030" y="1984861"/>
                  </a:cubicBezTo>
                  <a:cubicBezTo>
                    <a:pt x="4763328" y="2127820"/>
                    <a:pt x="4665860" y="2256121"/>
                    <a:pt x="4558106" y="2368857"/>
                  </a:cubicBezTo>
                  <a:cubicBezTo>
                    <a:pt x="4504230" y="2425432"/>
                    <a:pt x="4447650" y="2478465"/>
                    <a:pt x="4389936" y="2528945"/>
                  </a:cubicBezTo>
                  <a:cubicBezTo>
                    <a:pt x="4332223" y="2579425"/>
                    <a:pt x="4273726" y="2628011"/>
                    <a:pt x="4214618" y="2674457"/>
                  </a:cubicBezTo>
                  <a:cubicBezTo>
                    <a:pt x="4096664" y="2767759"/>
                    <a:pt x="3976094" y="2852826"/>
                    <a:pt x="3858489" y="2936658"/>
                  </a:cubicBezTo>
                  <a:lnTo>
                    <a:pt x="3768868" y="3000643"/>
                  </a:lnTo>
                  <a:cubicBezTo>
                    <a:pt x="3738530" y="3022136"/>
                    <a:pt x="3707929" y="3043794"/>
                    <a:pt x="3676806" y="3065040"/>
                  </a:cubicBezTo>
                  <a:cubicBezTo>
                    <a:pt x="3645770" y="3086369"/>
                    <a:pt x="3614386" y="3107615"/>
                    <a:pt x="3582477" y="3128614"/>
                  </a:cubicBezTo>
                  <a:cubicBezTo>
                    <a:pt x="3550483" y="3149449"/>
                    <a:pt x="3518226" y="3170118"/>
                    <a:pt x="3485185" y="3190377"/>
                  </a:cubicBezTo>
                  <a:cubicBezTo>
                    <a:pt x="3419452" y="3230975"/>
                    <a:pt x="3351625" y="3270338"/>
                    <a:pt x="3280923" y="3306325"/>
                  </a:cubicBezTo>
                  <a:cubicBezTo>
                    <a:pt x="3210307" y="3342476"/>
                    <a:pt x="3137251" y="3376074"/>
                    <a:pt x="3061230" y="3404897"/>
                  </a:cubicBezTo>
                  <a:cubicBezTo>
                    <a:pt x="2909886" y="3463366"/>
                    <a:pt x="2747295" y="3502810"/>
                    <a:pt x="2583137" y="3518292"/>
                  </a:cubicBezTo>
                  <a:cubicBezTo>
                    <a:pt x="2542075" y="3521999"/>
                    <a:pt x="2501013" y="3524798"/>
                    <a:pt x="2460038" y="3525622"/>
                  </a:cubicBezTo>
                  <a:lnTo>
                    <a:pt x="2429264" y="3526280"/>
                  </a:lnTo>
                  <a:cubicBezTo>
                    <a:pt x="2419064" y="3526363"/>
                    <a:pt x="2408777" y="3526116"/>
                    <a:pt x="2398576" y="3526116"/>
                  </a:cubicBezTo>
                  <a:lnTo>
                    <a:pt x="2367977" y="3525786"/>
                  </a:lnTo>
                  <a:lnTo>
                    <a:pt x="2338249" y="3524716"/>
                  </a:lnTo>
                  <a:cubicBezTo>
                    <a:pt x="2259089" y="3522327"/>
                    <a:pt x="2179756" y="3516399"/>
                    <a:pt x="2100770" y="3506845"/>
                  </a:cubicBezTo>
                  <a:cubicBezTo>
                    <a:pt x="2021699" y="3497787"/>
                    <a:pt x="1942801" y="3484776"/>
                    <a:pt x="1864776" y="3467483"/>
                  </a:cubicBezTo>
                  <a:cubicBezTo>
                    <a:pt x="1786836" y="3450025"/>
                    <a:pt x="1709508" y="3429355"/>
                    <a:pt x="1632964" y="3405803"/>
                  </a:cubicBezTo>
                  <a:cubicBezTo>
                    <a:pt x="1480138" y="3358288"/>
                    <a:pt x="1329055" y="3299160"/>
                    <a:pt x="1189219" y="3220352"/>
                  </a:cubicBezTo>
                  <a:cubicBezTo>
                    <a:pt x="1049296" y="3141708"/>
                    <a:pt x="924367" y="3041982"/>
                    <a:pt x="815305" y="2931634"/>
                  </a:cubicBezTo>
                  <a:cubicBezTo>
                    <a:pt x="760469" y="2876542"/>
                    <a:pt x="710603" y="2817909"/>
                    <a:pt x="663699" y="2757877"/>
                  </a:cubicBezTo>
                  <a:cubicBezTo>
                    <a:pt x="617059" y="2697597"/>
                    <a:pt x="572684" y="2636411"/>
                    <a:pt x="531274" y="2573907"/>
                  </a:cubicBezTo>
                  <a:cubicBezTo>
                    <a:pt x="520638" y="2558426"/>
                    <a:pt x="510612" y="2542697"/>
                    <a:pt x="500325" y="2527051"/>
                  </a:cubicBezTo>
                  <a:lnTo>
                    <a:pt x="470771" y="2481594"/>
                  </a:lnTo>
                  <a:cubicBezTo>
                    <a:pt x="451853" y="2452195"/>
                    <a:pt x="432238" y="2423043"/>
                    <a:pt x="412448" y="2393479"/>
                  </a:cubicBezTo>
                  <a:lnTo>
                    <a:pt x="291616" y="2213464"/>
                  </a:lnTo>
                  <a:cubicBezTo>
                    <a:pt x="251078" y="2152113"/>
                    <a:pt x="211062" y="2088951"/>
                    <a:pt x="173662" y="2023154"/>
                  </a:cubicBezTo>
                  <a:cubicBezTo>
                    <a:pt x="155005" y="1990214"/>
                    <a:pt x="136960" y="1956697"/>
                    <a:pt x="120483" y="1922276"/>
                  </a:cubicBezTo>
                  <a:cubicBezTo>
                    <a:pt x="104093" y="1887771"/>
                    <a:pt x="88837" y="1852608"/>
                    <a:pt x="75324" y="1816703"/>
                  </a:cubicBezTo>
                  <a:cubicBezTo>
                    <a:pt x="62072" y="1780717"/>
                    <a:pt x="50303" y="1744235"/>
                    <a:pt x="40713" y="1707179"/>
                  </a:cubicBezTo>
                  <a:cubicBezTo>
                    <a:pt x="36180" y="1688650"/>
                    <a:pt x="31560" y="1670039"/>
                    <a:pt x="27811" y="1651346"/>
                  </a:cubicBezTo>
                  <a:lnTo>
                    <a:pt x="22144" y="1623346"/>
                  </a:lnTo>
                  <a:lnTo>
                    <a:pt x="17436" y="1595265"/>
                  </a:lnTo>
                  <a:cubicBezTo>
                    <a:pt x="5144" y="1520328"/>
                    <a:pt x="0" y="1444978"/>
                    <a:pt x="0" y="1370286"/>
                  </a:cubicBezTo>
                  <a:cubicBezTo>
                    <a:pt x="349" y="1223293"/>
                    <a:pt x="16652" y="1076299"/>
                    <a:pt x="48385" y="931939"/>
                  </a:cubicBezTo>
                  <a:cubicBezTo>
                    <a:pt x="80032" y="787663"/>
                    <a:pt x="128504" y="646187"/>
                    <a:pt x="193801" y="511957"/>
                  </a:cubicBezTo>
                  <a:cubicBezTo>
                    <a:pt x="259404" y="377727"/>
                    <a:pt x="339740" y="250559"/>
                    <a:pt x="431660" y="13137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EB03BE98-6C07-41CD-ACA9-5244A3DA10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1928" y="0"/>
              <a:ext cx="4934374" cy="3484134"/>
            </a:xfrm>
            <a:custGeom>
              <a:avLst/>
              <a:gdLst>
                <a:gd name="connsiteX0" fmla="*/ 585303 w 4934374"/>
                <a:gd name="connsiteY0" fmla="*/ 0 h 3484134"/>
                <a:gd name="connsiteX1" fmla="*/ 1213739 w 4934374"/>
                <a:gd name="connsiteY1" fmla="*/ 0 h 3484134"/>
                <a:gd name="connsiteX2" fmla="*/ 1150162 w 4934374"/>
                <a:gd name="connsiteY2" fmla="*/ 47028 h 3484134"/>
                <a:gd name="connsiteX3" fmla="*/ 626038 w 4934374"/>
                <a:gd name="connsiteY3" fmla="*/ 660944 h 3484134"/>
                <a:gd name="connsiteX4" fmla="*/ 435986 w 4934374"/>
                <a:gd name="connsiteY4" fmla="*/ 1375409 h 3484134"/>
                <a:gd name="connsiteX5" fmla="*/ 750530 w 4934374"/>
                <a:gd name="connsiteY5" fmla="*/ 2038817 h 3484134"/>
                <a:gd name="connsiteX6" fmla="*/ 909024 w 4934374"/>
                <a:gd name="connsiteY6" fmla="*/ 2249384 h 3484134"/>
                <a:gd name="connsiteX7" fmla="*/ 2396223 w 4934374"/>
                <a:gd name="connsiteY7" fmla="*/ 3072468 h 3484134"/>
                <a:gd name="connsiteX8" fmla="*/ 3525201 w 4934374"/>
                <a:gd name="connsiteY8" fmla="*/ 2566101 h 3484134"/>
                <a:gd name="connsiteX9" fmla="*/ 3662596 w 4934374"/>
                <a:gd name="connsiteY9" fmla="*/ 2465552 h 3484134"/>
                <a:gd name="connsiteX10" fmla="*/ 4287500 w 4934374"/>
                <a:gd name="connsiteY10" fmla="*/ 1939915 h 3484134"/>
                <a:gd name="connsiteX11" fmla="*/ 4498563 w 4934374"/>
                <a:gd name="connsiteY11" fmla="*/ 1375409 h 3484134"/>
                <a:gd name="connsiteX12" fmla="*/ 4132831 w 4934374"/>
                <a:gd name="connsiteY12" fmla="*/ 134540 h 3484134"/>
                <a:gd name="connsiteX13" fmla="*/ 4025590 w 4934374"/>
                <a:gd name="connsiteY13" fmla="*/ 0 h 3484134"/>
                <a:gd name="connsiteX14" fmla="*/ 4555675 w 4934374"/>
                <a:gd name="connsiteY14" fmla="*/ 0 h 3484134"/>
                <a:gd name="connsiteX15" fmla="*/ 4605933 w 4934374"/>
                <a:gd name="connsiteY15" fmla="*/ 77740 h 3484134"/>
                <a:gd name="connsiteX16" fmla="*/ 4934374 w 4934374"/>
                <a:gd name="connsiteY16" fmla="*/ 1375327 h 3484134"/>
                <a:gd name="connsiteX17" fmla="*/ 3793540 w 4934374"/>
                <a:gd name="connsiteY17" fmla="*/ 2890475 h 3484134"/>
                <a:gd name="connsiteX18" fmla="*/ 2396135 w 4934374"/>
                <a:gd name="connsiteY18" fmla="*/ 3484134 h 3484134"/>
                <a:gd name="connsiteX19" fmla="*/ 548273 w 4934374"/>
                <a:gd name="connsiteY19" fmla="*/ 2480458 h 3484134"/>
                <a:gd name="connsiteX20" fmla="*/ 0 w 4934374"/>
                <a:gd name="connsiteY20" fmla="*/ 1375327 h 3484134"/>
                <a:gd name="connsiteX21" fmla="*/ 512166 w 4934374"/>
                <a:gd name="connsiteY21" fmla="*/ 77740 h 348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34374" h="3484134">
                  <a:moveTo>
                    <a:pt x="585303" y="0"/>
                  </a:moveTo>
                  <a:lnTo>
                    <a:pt x="1213739" y="0"/>
                  </a:lnTo>
                  <a:lnTo>
                    <a:pt x="1150162" y="47028"/>
                  </a:lnTo>
                  <a:cubicBezTo>
                    <a:pt x="925762" y="228608"/>
                    <a:pt x="749397" y="435224"/>
                    <a:pt x="626038" y="660944"/>
                  </a:cubicBezTo>
                  <a:cubicBezTo>
                    <a:pt x="499976" y="891687"/>
                    <a:pt x="435986" y="1132066"/>
                    <a:pt x="435986" y="1375409"/>
                  </a:cubicBezTo>
                  <a:cubicBezTo>
                    <a:pt x="435986" y="1620481"/>
                    <a:pt x="538074" y="1763604"/>
                    <a:pt x="750530" y="2038817"/>
                  </a:cubicBezTo>
                  <a:cubicBezTo>
                    <a:pt x="801792" y="2105190"/>
                    <a:pt x="854797" y="2173870"/>
                    <a:pt x="909024" y="2249384"/>
                  </a:cubicBezTo>
                  <a:cubicBezTo>
                    <a:pt x="1323389" y="2826326"/>
                    <a:pt x="1768180" y="3072468"/>
                    <a:pt x="2396223" y="3072468"/>
                  </a:cubicBezTo>
                  <a:cubicBezTo>
                    <a:pt x="2808409" y="3072468"/>
                    <a:pt x="3110835" y="2871947"/>
                    <a:pt x="3525201" y="2566101"/>
                  </a:cubicBezTo>
                  <a:cubicBezTo>
                    <a:pt x="3571493" y="2531926"/>
                    <a:pt x="3617786" y="2498162"/>
                    <a:pt x="3662596" y="2465552"/>
                  </a:cubicBezTo>
                  <a:cubicBezTo>
                    <a:pt x="3905479" y="2288583"/>
                    <a:pt x="4134849" y="2121414"/>
                    <a:pt x="4287500" y="1939915"/>
                  </a:cubicBezTo>
                  <a:cubicBezTo>
                    <a:pt x="4433440" y="1766404"/>
                    <a:pt x="4498563" y="1592317"/>
                    <a:pt x="4498563" y="1375409"/>
                  </a:cubicBezTo>
                  <a:cubicBezTo>
                    <a:pt x="4498563" y="899696"/>
                    <a:pt x="4369741" y="465973"/>
                    <a:pt x="4132831" y="134540"/>
                  </a:cubicBezTo>
                  <a:lnTo>
                    <a:pt x="4025590" y="0"/>
                  </a:lnTo>
                  <a:lnTo>
                    <a:pt x="4555675" y="0"/>
                  </a:lnTo>
                  <a:lnTo>
                    <a:pt x="4605933" y="77740"/>
                  </a:lnTo>
                  <a:cubicBezTo>
                    <a:pt x="4820335" y="448137"/>
                    <a:pt x="4934374" y="894662"/>
                    <a:pt x="4934374" y="1375327"/>
                  </a:cubicBezTo>
                  <a:cubicBezTo>
                    <a:pt x="4934374" y="2116884"/>
                    <a:pt x="4369100" y="2465635"/>
                    <a:pt x="3793540" y="2890475"/>
                  </a:cubicBezTo>
                  <a:cubicBezTo>
                    <a:pt x="3374293" y="3199945"/>
                    <a:pt x="2970389" y="3484134"/>
                    <a:pt x="2396135" y="3484134"/>
                  </a:cubicBezTo>
                  <a:cubicBezTo>
                    <a:pt x="1544564" y="3484134"/>
                    <a:pt x="991670" y="3097832"/>
                    <a:pt x="548273" y="2480458"/>
                  </a:cubicBezTo>
                  <a:cubicBezTo>
                    <a:pt x="282201" y="2110049"/>
                    <a:pt x="0" y="1856001"/>
                    <a:pt x="0" y="1375327"/>
                  </a:cubicBezTo>
                  <a:cubicBezTo>
                    <a:pt x="0" y="894662"/>
                    <a:pt x="195505" y="448137"/>
                    <a:pt x="512166" y="777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13CCE92-2C5E-48BC-9713-FBEEDBAE6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1928" y="0"/>
              <a:ext cx="4934374" cy="3484134"/>
            </a:xfrm>
            <a:custGeom>
              <a:avLst/>
              <a:gdLst>
                <a:gd name="connsiteX0" fmla="*/ 585303 w 4934374"/>
                <a:gd name="connsiteY0" fmla="*/ 0 h 3484134"/>
                <a:gd name="connsiteX1" fmla="*/ 1354934 w 4934374"/>
                <a:gd name="connsiteY1" fmla="*/ 0 h 3484134"/>
                <a:gd name="connsiteX2" fmla="*/ 1206830 w 4934374"/>
                <a:gd name="connsiteY2" fmla="*/ 109531 h 3484134"/>
                <a:gd name="connsiteX3" fmla="*/ 703453 w 4934374"/>
                <a:gd name="connsiteY3" fmla="*/ 698660 h 3484134"/>
                <a:gd name="connsiteX4" fmla="*/ 523079 w 4934374"/>
                <a:gd name="connsiteY4" fmla="*/ 1375409 h 3484134"/>
                <a:gd name="connsiteX5" fmla="*/ 820885 w 4934374"/>
                <a:gd name="connsiteY5" fmla="*/ 1990313 h 3484134"/>
                <a:gd name="connsiteX6" fmla="*/ 981122 w 4934374"/>
                <a:gd name="connsiteY6" fmla="*/ 2203186 h 3484134"/>
                <a:gd name="connsiteX7" fmla="*/ 1592426 w 4934374"/>
                <a:gd name="connsiteY7" fmla="*/ 2792645 h 3484134"/>
                <a:gd name="connsiteX8" fmla="*/ 2396135 w 4934374"/>
                <a:gd name="connsiteY8" fmla="*/ 2990119 h 3484134"/>
                <a:gd name="connsiteX9" fmla="*/ 2913112 w 4934374"/>
                <a:gd name="connsiteY9" fmla="*/ 2864371 h 3484134"/>
                <a:gd name="connsiteX10" fmla="*/ 3471411 w 4934374"/>
                <a:gd name="connsiteY10" fmla="*/ 2501292 h 3484134"/>
                <a:gd name="connsiteX11" fmla="*/ 3609242 w 4934374"/>
                <a:gd name="connsiteY11" fmla="*/ 2400414 h 3484134"/>
                <a:gd name="connsiteX12" fmla="*/ 4219151 w 4934374"/>
                <a:gd name="connsiteY12" fmla="*/ 1888693 h 3484134"/>
                <a:gd name="connsiteX13" fmla="*/ 4411296 w 4934374"/>
                <a:gd name="connsiteY13" fmla="*/ 1375409 h 3484134"/>
                <a:gd name="connsiteX14" fmla="*/ 3957874 w 4934374"/>
                <a:gd name="connsiteY14" fmla="*/ 51887 h 3484134"/>
                <a:gd name="connsiteX15" fmla="*/ 3906637 w 4934374"/>
                <a:gd name="connsiteY15" fmla="*/ 0 h 3484134"/>
                <a:gd name="connsiteX16" fmla="*/ 4555675 w 4934374"/>
                <a:gd name="connsiteY16" fmla="*/ 0 h 3484134"/>
                <a:gd name="connsiteX17" fmla="*/ 4605933 w 4934374"/>
                <a:gd name="connsiteY17" fmla="*/ 77740 h 3484134"/>
                <a:gd name="connsiteX18" fmla="*/ 4934374 w 4934374"/>
                <a:gd name="connsiteY18" fmla="*/ 1375327 h 3484134"/>
                <a:gd name="connsiteX19" fmla="*/ 3793540 w 4934374"/>
                <a:gd name="connsiteY19" fmla="*/ 2890475 h 3484134"/>
                <a:gd name="connsiteX20" fmla="*/ 2396135 w 4934374"/>
                <a:gd name="connsiteY20" fmla="*/ 3484134 h 3484134"/>
                <a:gd name="connsiteX21" fmla="*/ 548273 w 4934374"/>
                <a:gd name="connsiteY21" fmla="*/ 2480458 h 3484134"/>
                <a:gd name="connsiteX22" fmla="*/ 0 w 4934374"/>
                <a:gd name="connsiteY22" fmla="*/ 1375327 h 3484134"/>
                <a:gd name="connsiteX23" fmla="*/ 512166 w 4934374"/>
                <a:gd name="connsiteY23" fmla="*/ 77740 h 348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34374" h="3484134">
                  <a:moveTo>
                    <a:pt x="585303" y="0"/>
                  </a:moveTo>
                  <a:lnTo>
                    <a:pt x="1354934" y="0"/>
                  </a:lnTo>
                  <a:lnTo>
                    <a:pt x="1206830" y="109531"/>
                  </a:lnTo>
                  <a:cubicBezTo>
                    <a:pt x="994024" y="281725"/>
                    <a:pt x="820013" y="485457"/>
                    <a:pt x="703453" y="698660"/>
                  </a:cubicBezTo>
                  <a:cubicBezTo>
                    <a:pt x="583756" y="917627"/>
                    <a:pt x="523079" y="1145324"/>
                    <a:pt x="523079" y="1375409"/>
                  </a:cubicBezTo>
                  <a:cubicBezTo>
                    <a:pt x="523079" y="1595282"/>
                    <a:pt x="614356" y="1722842"/>
                    <a:pt x="820885" y="1990313"/>
                  </a:cubicBezTo>
                  <a:cubicBezTo>
                    <a:pt x="872582" y="2057263"/>
                    <a:pt x="926023" y="2126519"/>
                    <a:pt x="981122" y="2203186"/>
                  </a:cubicBezTo>
                  <a:cubicBezTo>
                    <a:pt x="1175968" y="2474445"/>
                    <a:pt x="1375871" y="2667309"/>
                    <a:pt x="1592426" y="2792645"/>
                  </a:cubicBezTo>
                  <a:cubicBezTo>
                    <a:pt x="1821970" y="2925557"/>
                    <a:pt x="2084904" y="2990119"/>
                    <a:pt x="2396135" y="2990119"/>
                  </a:cubicBezTo>
                  <a:cubicBezTo>
                    <a:pt x="2572762" y="2990119"/>
                    <a:pt x="2737009" y="2950179"/>
                    <a:pt x="2913112" y="2864371"/>
                  </a:cubicBezTo>
                  <a:cubicBezTo>
                    <a:pt x="3093922" y="2776257"/>
                    <a:pt x="3272903" y="2647792"/>
                    <a:pt x="3471411" y="2501292"/>
                  </a:cubicBezTo>
                  <a:cubicBezTo>
                    <a:pt x="3517964" y="2466952"/>
                    <a:pt x="3564344" y="2433106"/>
                    <a:pt x="3609242" y="2400414"/>
                  </a:cubicBezTo>
                  <a:cubicBezTo>
                    <a:pt x="3847766" y="2226574"/>
                    <a:pt x="4073038" y="2062368"/>
                    <a:pt x="4219151" y="1888693"/>
                  </a:cubicBezTo>
                  <a:cubicBezTo>
                    <a:pt x="4353844" y="1728606"/>
                    <a:pt x="4411296" y="1575106"/>
                    <a:pt x="4411296" y="1375409"/>
                  </a:cubicBezTo>
                  <a:cubicBezTo>
                    <a:pt x="4411296" y="851089"/>
                    <a:pt x="4250274" y="381038"/>
                    <a:pt x="3957874" y="51887"/>
                  </a:cubicBezTo>
                  <a:lnTo>
                    <a:pt x="3906637" y="0"/>
                  </a:lnTo>
                  <a:lnTo>
                    <a:pt x="4555675" y="0"/>
                  </a:lnTo>
                  <a:lnTo>
                    <a:pt x="4605933" y="77740"/>
                  </a:lnTo>
                  <a:cubicBezTo>
                    <a:pt x="4820335" y="448137"/>
                    <a:pt x="4934374" y="894662"/>
                    <a:pt x="4934374" y="1375327"/>
                  </a:cubicBezTo>
                  <a:cubicBezTo>
                    <a:pt x="4934374" y="2116884"/>
                    <a:pt x="4369100" y="2465635"/>
                    <a:pt x="3793540" y="2890475"/>
                  </a:cubicBezTo>
                  <a:cubicBezTo>
                    <a:pt x="3374293" y="3199945"/>
                    <a:pt x="2970389" y="3484134"/>
                    <a:pt x="2396135" y="3484134"/>
                  </a:cubicBezTo>
                  <a:cubicBezTo>
                    <a:pt x="1544564" y="3484134"/>
                    <a:pt x="991670" y="3097832"/>
                    <a:pt x="548273" y="2480458"/>
                  </a:cubicBezTo>
                  <a:cubicBezTo>
                    <a:pt x="282201" y="2110049"/>
                    <a:pt x="0" y="1856001"/>
                    <a:pt x="0" y="1375327"/>
                  </a:cubicBezTo>
                  <a:cubicBezTo>
                    <a:pt x="0" y="894662"/>
                    <a:pt x="195505" y="448137"/>
                    <a:pt x="512166" y="777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478CE63-9EA0-69FE-0703-2BB2ED692C27}"/>
              </a:ext>
            </a:extLst>
          </p:cNvPr>
          <p:cNvSpPr>
            <a:spLocks noGrp="1"/>
          </p:cNvSpPr>
          <p:nvPr>
            <p:ph type="title"/>
          </p:nvPr>
        </p:nvSpPr>
        <p:spPr>
          <a:xfrm>
            <a:off x="4019008" y="5438039"/>
            <a:ext cx="2202934" cy="850053"/>
          </a:xfrm>
        </p:spPr>
        <p:txBody>
          <a:bodyPr vert="horz" lIns="91440" tIns="45720" rIns="91440" bIns="45720" rtlCol="0" anchor="b">
            <a:normAutofit/>
          </a:bodyPr>
          <a:lstStyle/>
          <a:p>
            <a:r>
              <a:rPr lang="en-US" sz="3600" dirty="0">
                <a:solidFill>
                  <a:schemeClr val="tx2"/>
                </a:solidFill>
              </a:rPr>
              <a:t>RESULTS</a:t>
            </a:r>
          </a:p>
        </p:txBody>
      </p:sp>
      <p:pic>
        <p:nvPicPr>
          <p:cNvPr id="9" name="Picture 8">
            <a:extLst>
              <a:ext uri="{FF2B5EF4-FFF2-40B4-BE49-F238E27FC236}">
                <a16:creationId xmlns:a16="http://schemas.microsoft.com/office/drawing/2014/main" id="{6A259C87-FD28-F972-8DE2-7E67C7C9A241}"/>
              </a:ext>
            </a:extLst>
          </p:cNvPr>
          <p:cNvPicPr>
            <a:picLocks noChangeAspect="1"/>
          </p:cNvPicPr>
          <p:nvPr/>
        </p:nvPicPr>
        <p:blipFill>
          <a:blip r:embed="rId2"/>
          <a:stretch>
            <a:fillRect/>
          </a:stretch>
        </p:blipFill>
        <p:spPr>
          <a:xfrm>
            <a:off x="6221942" y="674177"/>
            <a:ext cx="3168279" cy="954742"/>
          </a:xfrm>
          <a:prstGeom prst="rect">
            <a:avLst/>
          </a:prstGeom>
        </p:spPr>
      </p:pic>
      <p:sp>
        <p:nvSpPr>
          <p:cNvPr id="4" name="Text Placeholder 3">
            <a:extLst>
              <a:ext uri="{FF2B5EF4-FFF2-40B4-BE49-F238E27FC236}">
                <a16:creationId xmlns:a16="http://schemas.microsoft.com/office/drawing/2014/main" id="{517BB632-0691-D0B4-7D53-1AAD5914EB28}"/>
              </a:ext>
            </a:extLst>
          </p:cNvPr>
          <p:cNvSpPr>
            <a:spLocks noGrp="1"/>
          </p:cNvSpPr>
          <p:nvPr>
            <p:ph type="body" sz="half" idx="2"/>
          </p:nvPr>
        </p:nvSpPr>
        <p:spPr>
          <a:xfrm>
            <a:off x="7148187" y="2881981"/>
            <a:ext cx="4553909" cy="3639289"/>
          </a:xfrm>
        </p:spPr>
        <p:txBody>
          <a:bodyPr vert="horz" lIns="91440" tIns="45720" rIns="91440" bIns="45720" rtlCol="0" anchor="ctr">
            <a:normAutofit/>
          </a:bodyPr>
          <a:lstStyle/>
          <a:p>
            <a:r>
              <a:rPr lang="en-US" sz="1500" b="1" dirty="0">
                <a:solidFill>
                  <a:schemeClr val="tx2"/>
                </a:solidFill>
              </a:rPr>
              <a:t>Linear Regression:</a:t>
            </a:r>
          </a:p>
          <a:p>
            <a:r>
              <a:rPr lang="en-US" sz="1500" dirty="0">
                <a:solidFill>
                  <a:schemeClr val="tx2"/>
                </a:solidFill>
              </a:rPr>
              <a:t>A linear regression model is used to predict the suicide rate per 100k population in this analysis. The dataset is first cleaned by handling missing values in the HDI column and converting the GDP column into a numerical format. A binary target variable, `</a:t>
            </a:r>
            <a:r>
              <a:rPr lang="en-US" sz="1500" dirty="0" err="1">
                <a:solidFill>
                  <a:schemeClr val="tx2"/>
                </a:solidFill>
              </a:rPr>
              <a:t>high_suicide_rate</a:t>
            </a:r>
            <a:r>
              <a:rPr lang="en-US" sz="1500" dirty="0">
                <a:solidFill>
                  <a:schemeClr val="tx2"/>
                </a:solidFill>
              </a:rPr>
              <a:t>`, is created based on whether the suicide rate is above the median. Categorical variables such as sex, age, generation, and country are one-hot encoded. After splitting the data into training and testing sets, the model is trained and evaluated using Mean Squared Error (MSE) and R², with the results indicating that the model explains about 53% of the variance in the suicide rate.</a:t>
            </a:r>
          </a:p>
        </p:txBody>
      </p:sp>
      <p:pic>
        <p:nvPicPr>
          <p:cNvPr id="5" name="Picture 4">
            <a:extLst>
              <a:ext uri="{FF2B5EF4-FFF2-40B4-BE49-F238E27FC236}">
                <a16:creationId xmlns:a16="http://schemas.microsoft.com/office/drawing/2014/main" id="{D6038E8C-26E4-5F96-F40E-3C2EDDB64233}"/>
              </a:ext>
            </a:extLst>
          </p:cNvPr>
          <p:cNvPicPr>
            <a:picLocks noChangeAspect="1"/>
          </p:cNvPicPr>
          <p:nvPr/>
        </p:nvPicPr>
        <p:blipFill>
          <a:blip r:embed="rId3"/>
          <a:srcRect b="10090"/>
          <a:stretch/>
        </p:blipFill>
        <p:spPr>
          <a:xfrm>
            <a:off x="-20530" y="-28916"/>
            <a:ext cx="5852370" cy="5373075"/>
          </a:xfrm>
          <a:prstGeom prst="rect">
            <a:avLst/>
          </a:prstGeom>
        </p:spPr>
      </p:pic>
    </p:spTree>
    <p:extLst>
      <p:ext uri="{BB962C8B-B14F-4D97-AF65-F5344CB8AC3E}">
        <p14:creationId xmlns:p14="http://schemas.microsoft.com/office/powerpoint/2010/main" val="998459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3FBE-24B4-1407-0B64-CB8557C1920F}"/>
              </a:ext>
            </a:extLst>
          </p:cNvPr>
          <p:cNvSpPr>
            <a:spLocks noGrp="1"/>
          </p:cNvSpPr>
          <p:nvPr>
            <p:ph type="title"/>
          </p:nvPr>
        </p:nvSpPr>
        <p:spPr>
          <a:xfrm>
            <a:off x="2547516" y="66741"/>
            <a:ext cx="3427411" cy="643467"/>
          </a:xfrm>
        </p:spPr>
        <p:style>
          <a:lnRef idx="1">
            <a:schemeClr val="dk1"/>
          </a:lnRef>
          <a:fillRef idx="2">
            <a:schemeClr val="dk1"/>
          </a:fillRef>
          <a:effectRef idx="1">
            <a:schemeClr val="dk1"/>
          </a:effectRef>
          <a:fontRef idx="minor">
            <a:schemeClr val="dk1"/>
          </a:fontRef>
        </p:style>
        <p:txBody>
          <a:bodyPr/>
          <a:lstStyle/>
          <a:p>
            <a:r>
              <a:rPr lang="en-US" b="1" dirty="0"/>
              <a:t>  INTRODUCTION</a:t>
            </a:r>
          </a:p>
        </p:txBody>
      </p:sp>
      <p:pic>
        <p:nvPicPr>
          <p:cNvPr id="12" name="Content Placeholder 11" descr="A blue circuit board in the shape of a human head&#10;&#10;Description automatically generated">
            <a:extLst>
              <a:ext uri="{FF2B5EF4-FFF2-40B4-BE49-F238E27FC236}">
                <a16:creationId xmlns:a16="http://schemas.microsoft.com/office/drawing/2014/main" id="{DAAAFFD9-AC23-3191-DED0-8479A7D147A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32685"/>
          <a:stretch/>
        </p:blipFill>
        <p:spPr>
          <a:xfrm>
            <a:off x="8585200" y="178493"/>
            <a:ext cx="3427411" cy="4016472"/>
          </a:xfrm>
          <a:effectLst>
            <a:glow rad="127000">
              <a:schemeClr val="tx1">
                <a:lumMod val="65000"/>
                <a:lumOff val="35000"/>
              </a:schemeClr>
            </a:glow>
          </a:effectLst>
        </p:spPr>
      </p:pic>
      <p:sp>
        <p:nvSpPr>
          <p:cNvPr id="4" name="Text Placeholder 3">
            <a:extLst>
              <a:ext uri="{FF2B5EF4-FFF2-40B4-BE49-F238E27FC236}">
                <a16:creationId xmlns:a16="http://schemas.microsoft.com/office/drawing/2014/main" id="{99534B40-ADDF-2CED-D4F1-A8916099FD7B}"/>
              </a:ext>
            </a:extLst>
          </p:cNvPr>
          <p:cNvSpPr>
            <a:spLocks noGrp="1"/>
          </p:cNvSpPr>
          <p:nvPr>
            <p:ph type="body" sz="half" idx="2"/>
          </p:nvPr>
        </p:nvSpPr>
        <p:spPr>
          <a:xfrm>
            <a:off x="63214" y="813383"/>
            <a:ext cx="7087174" cy="3263175"/>
          </a:xfrm>
          <a:solidFill>
            <a:schemeClr val="bg1">
              <a:lumMod val="85000"/>
            </a:schemeClr>
          </a:solidFill>
        </p:spPr>
        <p:txBody>
          <a:bodyPr>
            <a:normAutofit/>
          </a:bodyPr>
          <a:lstStyle/>
          <a:p>
            <a:r>
              <a:rPr lang="en-US" sz="1800" b="1" u="sng" dirty="0">
                <a:latin typeface="Calibri" panose="020F0502020204030204" pitchFamily="34" charset="0"/>
                <a:ea typeface="Calibri" panose="020F0502020204030204" pitchFamily="34" charset="0"/>
                <a:cs typeface="Calibri" panose="020F0502020204030204" pitchFamily="34" charset="0"/>
              </a:rPr>
              <a:t>Background</a:t>
            </a:r>
            <a:r>
              <a:rPr lang="en-US" sz="1800" u="sng" dirty="0">
                <a:latin typeface="Calibri" panose="020F0502020204030204" pitchFamily="34" charset="0"/>
                <a:ea typeface="Calibri" panose="020F0502020204030204" pitchFamily="34" charset="0"/>
                <a:cs typeface="Calibri" panose="020F0502020204030204" pitchFamily="34" charset="0"/>
              </a:rPr>
              <a:t>:</a:t>
            </a:r>
            <a:r>
              <a:rPr lang="en-US" sz="1800" dirty="0">
                <a:latin typeface="Calibri" panose="020F0502020204030204" pitchFamily="34" charset="0"/>
                <a:ea typeface="Calibri" panose="020F0502020204030204" pitchFamily="34" charset="0"/>
                <a:cs typeface="Calibri" panose="020F0502020204030204" pitchFamily="34" charset="0"/>
              </a:rPr>
              <a:t> Suicide is a critical global public health challenge, impacting individuals, families, and communities worldwide. Understanding the factors contributing to suicide is essential for designing effective prevention strategies. The availability of comprehensive datasets allows researchers to analyze trends and identify risk factors influencing suicide rates across different demographics and regions.</a:t>
            </a:r>
          </a:p>
          <a:p>
            <a:r>
              <a:rPr lang="en-US" sz="1800" b="1" u="sng" dirty="0">
                <a:latin typeface="Calibri" panose="020F0502020204030204" pitchFamily="34" charset="0"/>
                <a:ea typeface="Calibri" panose="020F0502020204030204" pitchFamily="34" charset="0"/>
                <a:cs typeface="Calibri" panose="020F0502020204030204" pitchFamily="34" charset="0"/>
              </a:rPr>
              <a:t>Significance</a:t>
            </a:r>
            <a:r>
              <a:rPr lang="en-US" sz="1800" u="sng" dirty="0">
                <a:latin typeface="Calibri" panose="020F0502020204030204" pitchFamily="34" charset="0"/>
                <a:ea typeface="Calibri" panose="020F0502020204030204" pitchFamily="34" charset="0"/>
                <a:cs typeface="Calibri" panose="020F0502020204030204" pitchFamily="34" charset="0"/>
              </a:rPr>
              <a:t>:</a:t>
            </a:r>
            <a:r>
              <a:rPr lang="en-US" sz="1800" dirty="0">
                <a:latin typeface="Calibri" panose="020F0502020204030204" pitchFamily="34" charset="0"/>
                <a:ea typeface="Calibri" panose="020F0502020204030204" pitchFamily="34" charset="0"/>
                <a:cs typeface="Calibri" panose="020F0502020204030204" pitchFamily="34" charset="0"/>
              </a:rPr>
              <a:t> The combination of data analysis and predictive modeling enables a deeper understanding of the factors contributing to global suicide rates. By uncovering hidden patterns and making predictions, this project aims to equip policymakers, healthcare professionals, and organizations with the insights necessary to develop targeted interventions and proactive strategies for suicide prevention.</a:t>
            </a:r>
          </a:p>
        </p:txBody>
      </p:sp>
      <p:sp>
        <p:nvSpPr>
          <p:cNvPr id="9" name="TextBox 8">
            <a:extLst>
              <a:ext uri="{FF2B5EF4-FFF2-40B4-BE49-F238E27FC236}">
                <a16:creationId xmlns:a16="http://schemas.microsoft.com/office/drawing/2014/main" id="{FBCD9A00-D016-482A-D5A9-5E58226D6D42}"/>
              </a:ext>
            </a:extLst>
          </p:cNvPr>
          <p:cNvSpPr txBox="1"/>
          <p:nvPr/>
        </p:nvSpPr>
        <p:spPr>
          <a:xfrm>
            <a:off x="1695854" y="4331347"/>
            <a:ext cx="10316757" cy="553998"/>
          </a:xfrm>
          <a:prstGeom prst="rect">
            <a:avLst/>
          </a:prstGeom>
          <a:solidFill>
            <a:schemeClr val="bg1">
              <a:lumMod val="75000"/>
            </a:schemeClr>
          </a:solidFill>
        </p:spPr>
        <p:txBody>
          <a:bodyPr wrap="square" rtlCol="0">
            <a:spAutoFit/>
          </a:bodyPr>
          <a:lstStyle/>
          <a:p>
            <a:r>
              <a:rPr lang="en-US" sz="1500" b="1" u="sng" dirty="0"/>
              <a:t>Data Attributes</a:t>
            </a:r>
          </a:p>
          <a:p>
            <a:pPr>
              <a:buFont typeface="Arial" panose="020B0604020202020204" pitchFamily="34" charset="0"/>
              <a:buChar char="•"/>
            </a:pPr>
            <a:r>
              <a:rPr lang="en-US" sz="1500" dirty="0"/>
              <a:t>Key features: Country, Year, Age group, Gender, Suicide count, Population, GDP per capita, GDP for the year, HDI for the year</a:t>
            </a:r>
          </a:p>
        </p:txBody>
      </p:sp>
      <p:sp>
        <p:nvSpPr>
          <p:cNvPr id="13" name="TextBox 12">
            <a:extLst>
              <a:ext uri="{FF2B5EF4-FFF2-40B4-BE49-F238E27FC236}">
                <a16:creationId xmlns:a16="http://schemas.microsoft.com/office/drawing/2014/main" id="{A1D42CD9-28EB-FA31-5139-1D821BC28828}"/>
              </a:ext>
            </a:extLst>
          </p:cNvPr>
          <p:cNvSpPr txBox="1"/>
          <p:nvPr/>
        </p:nvSpPr>
        <p:spPr>
          <a:xfrm>
            <a:off x="250233" y="5024432"/>
            <a:ext cx="8524116" cy="1708160"/>
          </a:xfrm>
          <a:prstGeom prst="rect">
            <a:avLst/>
          </a:prstGeom>
          <a:solidFill>
            <a:schemeClr val="bg1">
              <a:lumMod val="85000"/>
            </a:schemeClr>
          </a:solidFill>
        </p:spPr>
        <p:txBody>
          <a:bodyPr wrap="square" rtlCol="0">
            <a:spAutoFit/>
          </a:bodyPr>
          <a:lstStyle/>
          <a:p>
            <a:r>
              <a:rPr lang="en-US" sz="1500" b="1" u="sng" dirty="0"/>
              <a:t>Methodology</a:t>
            </a:r>
            <a:r>
              <a:rPr lang="en-US" sz="1500" u="sng" dirty="0"/>
              <a:t>:</a:t>
            </a:r>
            <a:br>
              <a:rPr lang="en-US" sz="1500" dirty="0"/>
            </a:br>
            <a:r>
              <a:rPr lang="en-US" sz="1500" dirty="0"/>
              <a:t>The project integrates a pipeline of techniques:</a:t>
            </a:r>
          </a:p>
          <a:p>
            <a:pPr>
              <a:buFont typeface="Arial" panose="020B0604020202020204" pitchFamily="34" charset="0"/>
              <a:buChar char="•"/>
            </a:pPr>
            <a:r>
              <a:rPr lang="en-US" sz="1500" dirty="0"/>
              <a:t>Preprocessing raw data to ensure its usability and integrity.</a:t>
            </a:r>
          </a:p>
          <a:p>
            <a:pPr>
              <a:buFont typeface="Arial" panose="020B0604020202020204" pitchFamily="34" charset="0"/>
              <a:buChar char="•"/>
            </a:pPr>
            <a:r>
              <a:rPr lang="en-US" sz="1500" dirty="0"/>
              <a:t>Conducting EDA to uncover descriptive insights.</a:t>
            </a:r>
          </a:p>
          <a:p>
            <a:pPr>
              <a:buFont typeface="Arial" panose="020B0604020202020204" pitchFamily="34" charset="0"/>
              <a:buChar char="•"/>
            </a:pPr>
            <a:r>
              <a:rPr lang="en-US" sz="1500" dirty="0"/>
              <a:t>Applying advanced machine learning algorithms such as regression models, decision trees, or neural networks to predict suicide rates.</a:t>
            </a:r>
          </a:p>
          <a:p>
            <a:pPr>
              <a:buFont typeface="Arial" panose="020B0604020202020204" pitchFamily="34" charset="0"/>
              <a:buChar char="•"/>
            </a:pPr>
            <a:r>
              <a:rPr lang="en-US" sz="1500" dirty="0"/>
              <a:t>Evaluating model performance and refining to ensure accuracy and reliability.</a:t>
            </a:r>
          </a:p>
        </p:txBody>
      </p:sp>
      <p:sp>
        <p:nvSpPr>
          <p:cNvPr id="15" name="Arrow: Left-Right-Up 14">
            <a:extLst>
              <a:ext uri="{FF2B5EF4-FFF2-40B4-BE49-F238E27FC236}">
                <a16:creationId xmlns:a16="http://schemas.microsoft.com/office/drawing/2014/main" id="{74EA9667-E0FD-7E9E-7312-1FC4A7097D09}"/>
              </a:ext>
            </a:extLst>
          </p:cNvPr>
          <p:cNvSpPr/>
          <p:nvPr/>
        </p:nvSpPr>
        <p:spPr>
          <a:xfrm rot="10800000">
            <a:off x="7259718" y="3274907"/>
            <a:ext cx="1216152" cy="850392"/>
          </a:xfrm>
          <a:prstGeom prst="leftRightUpArrow">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AAF1A90F-9DFC-28BD-9F54-BB12188C639B}"/>
              </a:ext>
            </a:extLst>
          </p:cNvPr>
          <p:cNvCxnSpPr/>
          <p:nvPr/>
        </p:nvCxnSpPr>
        <p:spPr>
          <a:xfrm>
            <a:off x="2412460" y="66741"/>
            <a:ext cx="0" cy="64346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24186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956356" y="1890469"/>
            <a:ext cx="5860051" cy="2079143"/>
            <a:chOff x="6081624" y="1998368"/>
            <a:chExt cx="5613457" cy="782175"/>
          </a:xfrm>
          <a:solidFill>
            <a:schemeClr val="accent4"/>
          </a:solidFill>
        </p:grpSpPr>
        <p:sp>
          <p:nvSpPr>
            <p:cNvPr id="22" name="Rectangle 21">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C269C22-32A6-1DB0-7A49-24C92A754F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359" y="524838"/>
            <a:ext cx="8889280" cy="5550504"/>
          </a:xfrm>
          <a:prstGeom prst="rect">
            <a:avLst/>
          </a:prstGeom>
        </p:spPr>
      </p:pic>
    </p:spTree>
    <p:extLst>
      <p:ext uri="{BB962C8B-B14F-4D97-AF65-F5344CB8AC3E}">
        <p14:creationId xmlns:p14="http://schemas.microsoft.com/office/powerpoint/2010/main" val="735240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D50A33-BCEA-9E32-3938-A4599AE53B16}"/>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BAAA925-2FEE-4E9B-B60C-B03A886BD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6" name="Rectangle 15">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F8EA6B-88B6-AD3A-7A58-CC53B96C5E48}"/>
              </a:ext>
            </a:extLst>
          </p:cNvPr>
          <p:cNvSpPr>
            <a:spLocks noGrp="1"/>
          </p:cNvSpPr>
          <p:nvPr>
            <p:ph type="title"/>
          </p:nvPr>
        </p:nvSpPr>
        <p:spPr>
          <a:xfrm>
            <a:off x="5867475" y="847827"/>
            <a:ext cx="5408813" cy="1169585"/>
          </a:xfrm>
        </p:spPr>
        <p:txBody>
          <a:bodyPr vert="horz" lIns="91440" tIns="45720" rIns="91440" bIns="45720" rtlCol="0" anchor="b">
            <a:normAutofit/>
          </a:bodyPr>
          <a:lstStyle/>
          <a:p>
            <a:r>
              <a:rPr lang="en-US" sz="4000" kern="1200" dirty="0">
                <a:solidFill>
                  <a:schemeClr val="tx1"/>
                </a:solidFill>
                <a:latin typeface="+mj-lt"/>
                <a:ea typeface="+mj-ea"/>
                <a:cs typeface="+mj-cs"/>
              </a:rPr>
              <a:t>RESULTS</a:t>
            </a:r>
          </a:p>
        </p:txBody>
      </p:sp>
      <p:pic>
        <p:nvPicPr>
          <p:cNvPr id="8" name="Picture 7">
            <a:extLst>
              <a:ext uri="{FF2B5EF4-FFF2-40B4-BE49-F238E27FC236}">
                <a16:creationId xmlns:a16="http://schemas.microsoft.com/office/drawing/2014/main" id="{C06FC969-E790-62C2-D3CA-3859DE185570}"/>
              </a:ext>
            </a:extLst>
          </p:cNvPr>
          <p:cNvPicPr>
            <a:picLocks noChangeAspect="1"/>
          </p:cNvPicPr>
          <p:nvPr/>
        </p:nvPicPr>
        <p:blipFill>
          <a:blip r:embed="rId2"/>
          <a:srcRect r="335" b="1"/>
          <a:stretch/>
        </p:blipFill>
        <p:spPr>
          <a:xfrm>
            <a:off x="1987947" y="51172"/>
            <a:ext cx="3464559" cy="2037453"/>
          </a:xfrm>
          <a:prstGeom prst="rect">
            <a:avLst/>
          </a:prstGeom>
        </p:spPr>
      </p:pic>
      <p:sp>
        <p:nvSpPr>
          <p:cNvPr id="21" name="Rectangle 20">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494A34D-4AC5-28CB-53AA-77B994860A20}"/>
              </a:ext>
            </a:extLst>
          </p:cNvPr>
          <p:cNvPicPr>
            <a:picLocks noChangeAspect="1"/>
          </p:cNvPicPr>
          <p:nvPr/>
        </p:nvPicPr>
        <p:blipFill>
          <a:blip r:embed="rId3"/>
          <a:srcRect t="15363" r="2" b="7765"/>
          <a:stretch/>
        </p:blipFill>
        <p:spPr>
          <a:xfrm>
            <a:off x="690880" y="2243412"/>
            <a:ext cx="4886831" cy="3912836"/>
          </a:xfrm>
          <a:prstGeom prst="rect">
            <a:avLst/>
          </a:prstGeom>
        </p:spPr>
      </p:pic>
      <p:sp>
        <p:nvSpPr>
          <p:cNvPr id="4" name="Text Placeholder 3">
            <a:extLst>
              <a:ext uri="{FF2B5EF4-FFF2-40B4-BE49-F238E27FC236}">
                <a16:creationId xmlns:a16="http://schemas.microsoft.com/office/drawing/2014/main" id="{C4202F2D-37DC-92F9-078E-46D536D346A0}"/>
              </a:ext>
            </a:extLst>
          </p:cNvPr>
          <p:cNvSpPr>
            <a:spLocks noGrp="1"/>
          </p:cNvSpPr>
          <p:nvPr>
            <p:ph type="body" sz="half" idx="2"/>
          </p:nvPr>
        </p:nvSpPr>
        <p:spPr>
          <a:xfrm>
            <a:off x="5868786" y="2508105"/>
            <a:ext cx="5408813" cy="3632493"/>
          </a:xfrm>
        </p:spPr>
        <p:txBody>
          <a:bodyPr vert="horz" lIns="91440" tIns="45720" rIns="91440" bIns="45720" rtlCol="0" anchor="ctr">
            <a:normAutofit/>
          </a:bodyPr>
          <a:lstStyle/>
          <a:p>
            <a:r>
              <a:rPr lang="en-US" sz="1400" b="1" dirty="0"/>
              <a:t>Logistic Regression:</a:t>
            </a:r>
          </a:p>
          <a:p>
            <a:br>
              <a:rPr lang="en-US" sz="1400" dirty="0"/>
            </a:br>
            <a:r>
              <a:rPr lang="en-US" sz="1400" dirty="0"/>
              <a:t>A logistic regression model is used to classify countries based on whether their suicide rate exceeds the median. The dataset is cleaned by handling missing values in the HDI column and converting the GDP column into a numerical format. A binary target variable, </a:t>
            </a:r>
            <a:r>
              <a:rPr lang="en-US" sz="1400" dirty="0" err="1"/>
              <a:t>high_suicide_rate</a:t>
            </a:r>
            <a:r>
              <a:rPr lang="en-US" sz="1400" dirty="0"/>
              <a:t>, is created based on whether the suicide rate is above the median. Categorical variables such as sex, age, generation, and country are one-hot encoded. After splitting the data into training and testing sets, the logistic regression model is trained, with class weights balanced to handle any dataset imbalances. The model's performance is evaluated using accuracy, confusion matrix, and a classification report. The results show an accuracy of 49.3%, with the model performing well in predicting high suicide rates (precision 0.49, recall 1.00 for the high suicide group), but the accuracy is limited due to imbalanced data.</a:t>
            </a:r>
          </a:p>
        </p:txBody>
      </p:sp>
    </p:spTree>
    <p:extLst>
      <p:ext uri="{BB962C8B-B14F-4D97-AF65-F5344CB8AC3E}">
        <p14:creationId xmlns:p14="http://schemas.microsoft.com/office/powerpoint/2010/main" val="3229757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A65F15-6B70-589F-AC5F-C273A05E2FA9}"/>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5DAA40F-4F28-4316-934E-C55D7C3AA0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6D467C8-A8E0-468B-B88D-9CEEE37BF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33452" cy="6858000"/>
          </a:xfrm>
          <a:custGeom>
            <a:avLst/>
            <a:gdLst>
              <a:gd name="connsiteX0" fmla="*/ 0 w 7433452"/>
              <a:gd name="connsiteY0" fmla="*/ 0 h 6858000"/>
              <a:gd name="connsiteX1" fmla="*/ 1592736 w 7433452"/>
              <a:gd name="connsiteY1" fmla="*/ 0 h 6858000"/>
              <a:gd name="connsiteX2" fmla="*/ 2171700 w 7433452"/>
              <a:gd name="connsiteY2" fmla="*/ 0 h 6858000"/>
              <a:gd name="connsiteX3" fmla="*/ 2762696 w 7433452"/>
              <a:gd name="connsiteY3" fmla="*/ 0 h 6858000"/>
              <a:gd name="connsiteX4" fmla="*/ 2829254 w 7433452"/>
              <a:gd name="connsiteY4" fmla="*/ 0 h 6858000"/>
              <a:gd name="connsiteX5" fmla="*/ 7415310 w 7433452"/>
              <a:gd name="connsiteY5" fmla="*/ 0 h 6858000"/>
              <a:gd name="connsiteX6" fmla="*/ 7405703 w 7433452"/>
              <a:gd name="connsiteY6" fmla="*/ 94814 h 6858000"/>
              <a:gd name="connsiteX7" fmla="*/ 7410754 w 7433452"/>
              <a:gd name="connsiteY7" fmla="*/ 421796 h 6858000"/>
              <a:gd name="connsiteX8" fmla="*/ 7414688 w 7433452"/>
              <a:gd name="connsiteY8" fmla="*/ 812192 h 6858000"/>
              <a:gd name="connsiteX9" fmla="*/ 7395017 w 7433452"/>
              <a:gd name="connsiteY9" fmla="*/ 1113642 h 6858000"/>
              <a:gd name="connsiteX10" fmla="*/ 7422810 w 7433452"/>
              <a:gd name="connsiteY10" fmla="*/ 1796708 h 6858000"/>
              <a:gd name="connsiteX11" fmla="*/ 7421161 w 7433452"/>
              <a:gd name="connsiteY11" fmla="*/ 2327333 h 6858000"/>
              <a:gd name="connsiteX12" fmla="*/ 7412023 w 7433452"/>
              <a:gd name="connsiteY12" fmla="*/ 2784280 h 6858000"/>
              <a:gd name="connsiteX13" fmla="*/ 7417480 w 7433452"/>
              <a:gd name="connsiteY13" fmla="*/ 2985458 h 6858000"/>
              <a:gd name="connsiteX14" fmla="*/ 7403774 w 7433452"/>
              <a:gd name="connsiteY14" fmla="*/ 3531096 h 6858000"/>
              <a:gd name="connsiteX15" fmla="*/ 7414307 w 7433452"/>
              <a:gd name="connsiteY15" fmla="*/ 4336830 h 6858000"/>
              <a:gd name="connsiteX16" fmla="*/ 7413419 w 7433452"/>
              <a:gd name="connsiteY16" fmla="*/ 5026893 h 6858000"/>
              <a:gd name="connsiteX17" fmla="*/ 7417734 w 7433452"/>
              <a:gd name="connsiteY17" fmla="*/ 5252632 h 6858000"/>
              <a:gd name="connsiteX18" fmla="*/ 7417734 w 7433452"/>
              <a:gd name="connsiteY18" fmla="*/ 5466282 h 6858000"/>
              <a:gd name="connsiteX19" fmla="*/ 7379659 w 7433452"/>
              <a:gd name="connsiteY19" fmla="*/ 6121225 h 6858000"/>
              <a:gd name="connsiteX20" fmla="*/ 7395115 w 7433452"/>
              <a:gd name="connsiteY20" fmla="*/ 6708907 h 6858000"/>
              <a:gd name="connsiteX21" fmla="*/ 7412408 w 7433452"/>
              <a:gd name="connsiteY21" fmla="*/ 6858000 h 6858000"/>
              <a:gd name="connsiteX22" fmla="*/ 2829254 w 7433452"/>
              <a:gd name="connsiteY22" fmla="*/ 6858000 h 6858000"/>
              <a:gd name="connsiteX23" fmla="*/ 2762696 w 7433452"/>
              <a:gd name="connsiteY23" fmla="*/ 6858000 h 6858000"/>
              <a:gd name="connsiteX24" fmla="*/ 2171700 w 7433452"/>
              <a:gd name="connsiteY24" fmla="*/ 6858000 h 6858000"/>
              <a:gd name="connsiteX25" fmla="*/ 1592736 w 7433452"/>
              <a:gd name="connsiteY25" fmla="*/ 6858000 h 6858000"/>
              <a:gd name="connsiteX26" fmla="*/ 0 w 7433452"/>
              <a:gd name="connsiteY2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33452" h="6858000">
                <a:moveTo>
                  <a:pt x="0" y="0"/>
                </a:moveTo>
                <a:lnTo>
                  <a:pt x="1592736" y="0"/>
                </a:lnTo>
                <a:lnTo>
                  <a:pt x="2171700" y="0"/>
                </a:lnTo>
                <a:lnTo>
                  <a:pt x="2762696" y="0"/>
                </a:lnTo>
                <a:lnTo>
                  <a:pt x="2829254" y="0"/>
                </a:lnTo>
                <a:lnTo>
                  <a:pt x="7415310" y="0"/>
                </a:lnTo>
                <a:lnTo>
                  <a:pt x="7405703" y="94814"/>
                </a:lnTo>
                <a:cubicBezTo>
                  <a:pt x="7398856" y="203629"/>
                  <a:pt x="7403520" y="312712"/>
                  <a:pt x="7410754" y="421796"/>
                </a:cubicBezTo>
                <a:cubicBezTo>
                  <a:pt x="7421580" y="551656"/>
                  <a:pt x="7422900" y="682144"/>
                  <a:pt x="7414688" y="812192"/>
                </a:cubicBezTo>
                <a:cubicBezTo>
                  <a:pt x="7406693" y="912591"/>
                  <a:pt x="7397682" y="1012988"/>
                  <a:pt x="7395017" y="1113642"/>
                </a:cubicBezTo>
                <a:cubicBezTo>
                  <a:pt x="7388670" y="1342689"/>
                  <a:pt x="7407708" y="1569316"/>
                  <a:pt x="7422810" y="1796708"/>
                </a:cubicBezTo>
                <a:cubicBezTo>
                  <a:pt x="7434487" y="1973710"/>
                  <a:pt x="7439944" y="2150457"/>
                  <a:pt x="7421161" y="2327333"/>
                </a:cubicBezTo>
                <a:cubicBezTo>
                  <a:pt x="7405170" y="2479266"/>
                  <a:pt x="7396793" y="2631453"/>
                  <a:pt x="7412023" y="2784280"/>
                </a:cubicBezTo>
                <a:cubicBezTo>
                  <a:pt x="7418749" y="2851085"/>
                  <a:pt x="7425984" y="2918653"/>
                  <a:pt x="7417480" y="2985458"/>
                </a:cubicBezTo>
                <a:cubicBezTo>
                  <a:pt x="7394508" y="3167039"/>
                  <a:pt x="7398063" y="3349132"/>
                  <a:pt x="7403774" y="3531096"/>
                </a:cubicBezTo>
                <a:cubicBezTo>
                  <a:pt x="7412277" y="3799715"/>
                  <a:pt x="7426364" y="4067954"/>
                  <a:pt x="7414307" y="4336830"/>
                </a:cubicBezTo>
                <a:cubicBezTo>
                  <a:pt x="7404027" y="4566639"/>
                  <a:pt x="7420653" y="4796831"/>
                  <a:pt x="7413419" y="5026893"/>
                </a:cubicBezTo>
                <a:cubicBezTo>
                  <a:pt x="7410982" y="5102162"/>
                  <a:pt x="7412429" y="5177504"/>
                  <a:pt x="7417734" y="5252632"/>
                </a:cubicBezTo>
                <a:cubicBezTo>
                  <a:pt x="7424271" y="5323700"/>
                  <a:pt x="7424271" y="5395213"/>
                  <a:pt x="7417734" y="5466282"/>
                </a:cubicBezTo>
                <a:cubicBezTo>
                  <a:pt x="7393239" y="5683875"/>
                  <a:pt x="7383214" y="5902486"/>
                  <a:pt x="7379659" y="6121225"/>
                </a:cubicBezTo>
                <a:cubicBezTo>
                  <a:pt x="7376423" y="6317442"/>
                  <a:pt x="7378041" y="6513586"/>
                  <a:pt x="7395115" y="6708907"/>
                </a:cubicBezTo>
                <a:lnTo>
                  <a:pt x="7412408" y="6858000"/>
                </a:lnTo>
                <a:lnTo>
                  <a:pt x="2829254" y="6858000"/>
                </a:lnTo>
                <a:lnTo>
                  <a:pt x="2762696" y="6858000"/>
                </a:lnTo>
                <a:lnTo>
                  <a:pt x="2171700" y="6858000"/>
                </a:lnTo>
                <a:lnTo>
                  <a:pt x="159273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1193F29-E218-716F-F7A8-D0F290B5010E}"/>
              </a:ext>
            </a:extLst>
          </p:cNvPr>
          <p:cNvSpPr>
            <a:spLocks noGrp="1"/>
          </p:cNvSpPr>
          <p:nvPr>
            <p:ph type="title"/>
          </p:nvPr>
        </p:nvSpPr>
        <p:spPr>
          <a:xfrm>
            <a:off x="640081" y="329184"/>
            <a:ext cx="6241568" cy="1783080"/>
          </a:xfrm>
        </p:spPr>
        <p:txBody>
          <a:bodyPr vert="horz" lIns="91440" tIns="45720" rIns="91440" bIns="45720" rtlCol="0" anchor="b">
            <a:normAutofit/>
          </a:bodyPr>
          <a:lstStyle/>
          <a:p>
            <a:r>
              <a:rPr lang="en-US" sz="5400" dirty="0">
                <a:solidFill>
                  <a:srgbClr val="FFFFFF"/>
                </a:solidFill>
              </a:rPr>
              <a:t>RESULTS</a:t>
            </a:r>
          </a:p>
        </p:txBody>
      </p:sp>
      <p:sp>
        <p:nvSpPr>
          <p:cNvPr id="17" name="sketch line">
            <a:extLst>
              <a:ext uri="{FF2B5EF4-FFF2-40B4-BE49-F238E27FC236}">
                <a16:creationId xmlns:a16="http://schemas.microsoft.com/office/drawing/2014/main" id="{62677C27-4325-4BE2-B2C9-B721DA9E3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475" y="2362200"/>
            <a:ext cx="4056549" cy="18288"/>
          </a:xfrm>
          <a:custGeom>
            <a:avLst/>
            <a:gdLst>
              <a:gd name="connsiteX0" fmla="*/ 0 w 4056549"/>
              <a:gd name="connsiteY0" fmla="*/ 0 h 18288"/>
              <a:gd name="connsiteX1" fmla="*/ 676092 w 4056549"/>
              <a:gd name="connsiteY1" fmla="*/ 0 h 18288"/>
              <a:gd name="connsiteX2" fmla="*/ 1271052 w 4056549"/>
              <a:gd name="connsiteY2" fmla="*/ 0 h 18288"/>
              <a:gd name="connsiteX3" fmla="*/ 1947144 w 4056549"/>
              <a:gd name="connsiteY3" fmla="*/ 0 h 18288"/>
              <a:gd name="connsiteX4" fmla="*/ 2501539 w 4056549"/>
              <a:gd name="connsiteY4" fmla="*/ 0 h 18288"/>
              <a:gd name="connsiteX5" fmla="*/ 3137065 w 4056549"/>
              <a:gd name="connsiteY5" fmla="*/ 0 h 18288"/>
              <a:gd name="connsiteX6" fmla="*/ 4056549 w 4056549"/>
              <a:gd name="connsiteY6" fmla="*/ 0 h 18288"/>
              <a:gd name="connsiteX7" fmla="*/ 4056549 w 4056549"/>
              <a:gd name="connsiteY7" fmla="*/ 18288 h 18288"/>
              <a:gd name="connsiteX8" fmla="*/ 3380458 w 4056549"/>
              <a:gd name="connsiteY8" fmla="*/ 18288 h 18288"/>
              <a:gd name="connsiteX9" fmla="*/ 2663801 w 4056549"/>
              <a:gd name="connsiteY9" fmla="*/ 18288 h 18288"/>
              <a:gd name="connsiteX10" fmla="*/ 2068840 w 4056549"/>
              <a:gd name="connsiteY10" fmla="*/ 18288 h 18288"/>
              <a:gd name="connsiteX11" fmla="*/ 1311618 w 4056549"/>
              <a:gd name="connsiteY11" fmla="*/ 18288 h 18288"/>
              <a:gd name="connsiteX12" fmla="*/ 716657 w 4056549"/>
              <a:gd name="connsiteY12" fmla="*/ 18288 h 18288"/>
              <a:gd name="connsiteX13" fmla="*/ 0 w 4056549"/>
              <a:gd name="connsiteY13" fmla="*/ 18288 h 18288"/>
              <a:gd name="connsiteX14" fmla="*/ 0 w 4056549"/>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6549" h="18288" fill="none" extrusionOk="0">
                <a:moveTo>
                  <a:pt x="0" y="0"/>
                </a:moveTo>
                <a:cubicBezTo>
                  <a:pt x="324395" y="-12272"/>
                  <a:pt x="437185" y="20747"/>
                  <a:pt x="676092" y="0"/>
                </a:cubicBezTo>
                <a:cubicBezTo>
                  <a:pt x="914999" y="-20747"/>
                  <a:pt x="980886" y="20074"/>
                  <a:pt x="1271052" y="0"/>
                </a:cubicBezTo>
                <a:cubicBezTo>
                  <a:pt x="1561218" y="-20074"/>
                  <a:pt x="1609815" y="19965"/>
                  <a:pt x="1947144" y="0"/>
                </a:cubicBezTo>
                <a:cubicBezTo>
                  <a:pt x="2284473" y="-19965"/>
                  <a:pt x="2317816" y="-23682"/>
                  <a:pt x="2501539" y="0"/>
                </a:cubicBezTo>
                <a:cubicBezTo>
                  <a:pt x="2685262" y="23682"/>
                  <a:pt x="2879461" y="12712"/>
                  <a:pt x="3137065" y="0"/>
                </a:cubicBezTo>
                <a:cubicBezTo>
                  <a:pt x="3394669" y="-12712"/>
                  <a:pt x="3618306" y="-41742"/>
                  <a:pt x="4056549" y="0"/>
                </a:cubicBezTo>
                <a:cubicBezTo>
                  <a:pt x="4056201" y="6465"/>
                  <a:pt x="4056979" y="10922"/>
                  <a:pt x="4056549" y="18288"/>
                </a:cubicBezTo>
                <a:cubicBezTo>
                  <a:pt x="3807729" y="-7540"/>
                  <a:pt x="3536237" y="12619"/>
                  <a:pt x="3380458" y="18288"/>
                </a:cubicBezTo>
                <a:cubicBezTo>
                  <a:pt x="3224679" y="23957"/>
                  <a:pt x="2967497" y="23368"/>
                  <a:pt x="2663801" y="18288"/>
                </a:cubicBezTo>
                <a:cubicBezTo>
                  <a:pt x="2360105" y="13208"/>
                  <a:pt x="2359716" y="-8821"/>
                  <a:pt x="2068840" y="18288"/>
                </a:cubicBezTo>
                <a:cubicBezTo>
                  <a:pt x="1777964" y="45397"/>
                  <a:pt x="1641909" y="31681"/>
                  <a:pt x="1311618" y="18288"/>
                </a:cubicBezTo>
                <a:cubicBezTo>
                  <a:pt x="981327" y="4895"/>
                  <a:pt x="990410" y="11155"/>
                  <a:pt x="716657" y="18288"/>
                </a:cubicBezTo>
                <a:cubicBezTo>
                  <a:pt x="442904" y="25421"/>
                  <a:pt x="330722" y="13665"/>
                  <a:pt x="0" y="18288"/>
                </a:cubicBezTo>
                <a:cubicBezTo>
                  <a:pt x="75" y="12069"/>
                  <a:pt x="515" y="5650"/>
                  <a:pt x="0" y="0"/>
                </a:cubicBezTo>
                <a:close/>
              </a:path>
              <a:path w="4056549" h="18288" stroke="0" extrusionOk="0">
                <a:moveTo>
                  <a:pt x="0" y="0"/>
                </a:moveTo>
                <a:cubicBezTo>
                  <a:pt x="175099" y="13469"/>
                  <a:pt x="459673" y="14529"/>
                  <a:pt x="594961" y="0"/>
                </a:cubicBezTo>
                <a:cubicBezTo>
                  <a:pt x="730249" y="-14529"/>
                  <a:pt x="873178" y="22015"/>
                  <a:pt x="1149356" y="0"/>
                </a:cubicBezTo>
                <a:cubicBezTo>
                  <a:pt x="1425534" y="-22015"/>
                  <a:pt x="1498871" y="-21513"/>
                  <a:pt x="1744316" y="0"/>
                </a:cubicBezTo>
                <a:cubicBezTo>
                  <a:pt x="1989761" y="21513"/>
                  <a:pt x="2112991" y="-46"/>
                  <a:pt x="2420408" y="0"/>
                </a:cubicBezTo>
                <a:cubicBezTo>
                  <a:pt x="2727825" y="46"/>
                  <a:pt x="2880256" y="-10040"/>
                  <a:pt x="3137065" y="0"/>
                </a:cubicBezTo>
                <a:cubicBezTo>
                  <a:pt x="3393874" y="10040"/>
                  <a:pt x="3704325" y="-6685"/>
                  <a:pt x="4056549" y="0"/>
                </a:cubicBezTo>
                <a:cubicBezTo>
                  <a:pt x="4055732" y="6895"/>
                  <a:pt x="4055770" y="11206"/>
                  <a:pt x="4056549" y="18288"/>
                </a:cubicBezTo>
                <a:cubicBezTo>
                  <a:pt x="3812770" y="11959"/>
                  <a:pt x="3533996" y="-5717"/>
                  <a:pt x="3299327" y="18288"/>
                </a:cubicBezTo>
                <a:cubicBezTo>
                  <a:pt x="3064658" y="42293"/>
                  <a:pt x="2940381" y="24492"/>
                  <a:pt x="2744931" y="18288"/>
                </a:cubicBezTo>
                <a:cubicBezTo>
                  <a:pt x="2549481" y="12084"/>
                  <a:pt x="2252169" y="51841"/>
                  <a:pt x="1987709" y="18288"/>
                </a:cubicBezTo>
                <a:cubicBezTo>
                  <a:pt x="1723249" y="-15265"/>
                  <a:pt x="1438946" y="3423"/>
                  <a:pt x="1230487" y="18288"/>
                </a:cubicBezTo>
                <a:cubicBezTo>
                  <a:pt x="1022028" y="33153"/>
                  <a:pt x="795957" y="18596"/>
                  <a:pt x="676092" y="18288"/>
                </a:cubicBezTo>
                <a:cubicBezTo>
                  <a:pt x="556227" y="17980"/>
                  <a:pt x="334853" y="39451"/>
                  <a:pt x="0" y="18288"/>
                </a:cubicBezTo>
                <a:cubicBezTo>
                  <a:pt x="95" y="14343"/>
                  <a:pt x="742" y="6860"/>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4FA005F4-36F6-8779-1702-292ECA87BA66}"/>
              </a:ext>
            </a:extLst>
          </p:cNvPr>
          <p:cNvSpPr>
            <a:spLocks noGrp="1"/>
          </p:cNvSpPr>
          <p:nvPr>
            <p:ph type="body" sz="half" idx="2"/>
          </p:nvPr>
        </p:nvSpPr>
        <p:spPr>
          <a:xfrm>
            <a:off x="640081" y="2706624"/>
            <a:ext cx="6241568" cy="3483864"/>
          </a:xfrm>
        </p:spPr>
        <p:txBody>
          <a:bodyPr vert="horz" lIns="91440" tIns="45720" rIns="91440" bIns="45720" rtlCol="0">
            <a:normAutofit/>
          </a:bodyPr>
          <a:lstStyle/>
          <a:p>
            <a:r>
              <a:rPr lang="en-US" sz="1500" b="1" dirty="0">
                <a:solidFill>
                  <a:srgbClr val="FFFFFF"/>
                </a:solidFill>
              </a:rPr>
              <a:t>Decision Tree:</a:t>
            </a:r>
          </a:p>
          <a:p>
            <a:br>
              <a:rPr lang="en-US" sz="1500" dirty="0">
                <a:solidFill>
                  <a:srgbClr val="FFFFFF"/>
                </a:solidFill>
              </a:rPr>
            </a:br>
            <a:r>
              <a:rPr lang="en-US" sz="1500" dirty="0">
                <a:solidFill>
                  <a:srgbClr val="FFFFFF"/>
                </a:solidFill>
              </a:rPr>
              <a:t>A Decision Tree Regressor is trained to predict the number of suicides based on various features. The dataset is first preprocessed by removing commas from the GDP column, dropping irrelevant columns, and filling missing values using forward fill. Categorical variables such as sex, age, and generation are converted into numerical format using one-hot encoding. The data is then split into training and testing sets. The Decision Tree model is trained on the features to predict the number of suicides. The model's performance is evaluated using Root Mean Squared Error (RMSE), which is approximately 62.70, indicating the average difference between predicted and actual suicide numbers. Additionally, the decision tree is visualized, showing how decisions are made based on feature values.</a:t>
            </a:r>
          </a:p>
        </p:txBody>
      </p:sp>
      <p:pic>
        <p:nvPicPr>
          <p:cNvPr id="5" name="Picture 4">
            <a:extLst>
              <a:ext uri="{FF2B5EF4-FFF2-40B4-BE49-F238E27FC236}">
                <a16:creationId xmlns:a16="http://schemas.microsoft.com/office/drawing/2014/main" id="{2E6CDB1A-220B-0823-37AD-63DD4C3B6234}"/>
              </a:ext>
            </a:extLst>
          </p:cNvPr>
          <p:cNvPicPr>
            <a:picLocks noChangeAspect="1"/>
          </p:cNvPicPr>
          <p:nvPr/>
        </p:nvPicPr>
        <p:blipFill>
          <a:blip r:embed="rId2"/>
          <a:stretch>
            <a:fillRect/>
          </a:stretch>
        </p:blipFill>
        <p:spPr>
          <a:xfrm>
            <a:off x="7914640" y="1"/>
            <a:ext cx="4283727" cy="4577450"/>
          </a:xfrm>
          <a:prstGeom prst="rect">
            <a:avLst/>
          </a:prstGeom>
        </p:spPr>
      </p:pic>
      <p:pic>
        <p:nvPicPr>
          <p:cNvPr id="8" name="Picture 7">
            <a:extLst>
              <a:ext uri="{FF2B5EF4-FFF2-40B4-BE49-F238E27FC236}">
                <a16:creationId xmlns:a16="http://schemas.microsoft.com/office/drawing/2014/main" id="{7CFCA3A6-4FE7-28EB-07A0-7B19BD4A6998}"/>
              </a:ext>
            </a:extLst>
          </p:cNvPr>
          <p:cNvPicPr>
            <a:picLocks noChangeAspect="1"/>
          </p:cNvPicPr>
          <p:nvPr/>
        </p:nvPicPr>
        <p:blipFill>
          <a:blip r:embed="rId3"/>
          <a:stretch>
            <a:fillRect/>
          </a:stretch>
        </p:blipFill>
        <p:spPr>
          <a:xfrm>
            <a:off x="8458359" y="4811129"/>
            <a:ext cx="3093560" cy="1813192"/>
          </a:xfrm>
          <a:prstGeom prst="rect">
            <a:avLst/>
          </a:prstGeom>
        </p:spPr>
      </p:pic>
    </p:spTree>
    <p:extLst>
      <p:ext uri="{BB962C8B-B14F-4D97-AF65-F5344CB8AC3E}">
        <p14:creationId xmlns:p14="http://schemas.microsoft.com/office/powerpoint/2010/main" val="839440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diagram&#10;&#10;Description automatically generated">
            <a:extLst>
              <a:ext uri="{FF2B5EF4-FFF2-40B4-BE49-F238E27FC236}">
                <a16:creationId xmlns:a16="http://schemas.microsoft.com/office/drawing/2014/main" id="{F42AFB8B-441C-01AC-FFF8-DB6229E71E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112" y="914400"/>
            <a:ext cx="9987575" cy="4968819"/>
          </a:xfrm>
          <a:prstGeom prst="rect">
            <a:avLst/>
          </a:prstGeom>
        </p:spPr>
      </p:pic>
    </p:spTree>
    <p:extLst>
      <p:ext uri="{BB962C8B-B14F-4D97-AF65-F5344CB8AC3E}">
        <p14:creationId xmlns:p14="http://schemas.microsoft.com/office/powerpoint/2010/main" val="25711516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795CA-5854-0D9D-4657-0D5154E9BB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A7B366-3307-2562-F054-F2E10EB02881}"/>
              </a:ext>
            </a:extLst>
          </p:cNvPr>
          <p:cNvSpPr>
            <a:spLocks noGrp="1"/>
          </p:cNvSpPr>
          <p:nvPr>
            <p:ph type="title"/>
          </p:nvPr>
        </p:nvSpPr>
        <p:spPr>
          <a:xfrm>
            <a:off x="930446" y="54518"/>
            <a:ext cx="1635760" cy="570011"/>
          </a:xfrm>
          <a:blipFill>
            <a:blip r:embed="rId2"/>
            <a:tile tx="0" ty="0" sx="100000" sy="100000" flip="none" algn="tl"/>
          </a:blipFill>
        </p:spPr>
        <p:txBody>
          <a:bodyPr>
            <a:normAutofit fontScale="90000"/>
          </a:bodyPr>
          <a:lstStyle/>
          <a:p>
            <a:r>
              <a:rPr lang="en-US" dirty="0"/>
              <a:t>RESULTS</a:t>
            </a:r>
            <a:endParaRPr lang="en-IN" dirty="0"/>
          </a:p>
        </p:txBody>
      </p:sp>
      <p:sp>
        <p:nvSpPr>
          <p:cNvPr id="4" name="Text Placeholder 3">
            <a:extLst>
              <a:ext uri="{FF2B5EF4-FFF2-40B4-BE49-F238E27FC236}">
                <a16:creationId xmlns:a16="http://schemas.microsoft.com/office/drawing/2014/main" id="{1AD6C074-217A-9FF9-FE05-33EA511E88FA}"/>
              </a:ext>
            </a:extLst>
          </p:cNvPr>
          <p:cNvSpPr>
            <a:spLocks noGrp="1"/>
          </p:cNvSpPr>
          <p:nvPr>
            <p:ph type="body" sz="half" idx="2"/>
          </p:nvPr>
        </p:nvSpPr>
        <p:spPr>
          <a:xfrm>
            <a:off x="62573" y="746449"/>
            <a:ext cx="3686467" cy="4906029"/>
          </a:xfrm>
          <a:solidFill>
            <a:schemeClr val="accent2">
              <a:lumMod val="40000"/>
              <a:lumOff val="60000"/>
            </a:schemeClr>
          </a:solidFill>
        </p:spPr>
        <p:txBody>
          <a:bodyPr>
            <a:normAutofit/>
          </a:bodyPr>
          <a:lstStyle/>
          <a:p>
            <a:r>
              <a:rPr lang="en-US" b="1" dirty="0"/>
              <a:t>Random Forest Classification:</a:t>
            </a:r>
          </a:p>
          <a:p>
            <a:r>
              <a:rPr lang="en-US" dirty="0"/>
              <a:t>A Random Forest Regressor is trained to predict the number of suicides based on various features in the dataset. The data is preprocessed by cleaning column names, removing commas from the GDP column, dropping irrelevant columns, and handling missing values using forward fill. Categorical variables are converted to numerical values using one-hot encoding. The dataset is split into training and testing sets, and the model is trained on the training data. The performance is evaluated using Root Mean Squared Error (RMSE), which in this case is 72.02, indicating the average deviation between predicted and actual suicide numbers. Feature importance is visualized, and an interactive plot compares actual vs. predicted values.</a:t>
            </a:r>
          </a:p>
        </p:txBody>
      </p:sp>
      <p:pic>
        <p:nvPicPr>
          <p:cNvPr id="6" name="Picture 5">
            <a:extLst>
              <a:ext uri="{FF2B5EF4-FFF2-40B4-BE49-F238E27FC236}">
                <a16:creationId xmlns:a16="http://schemas.microsoft.com/office/drawing/2014/main" id="{74AE9695-5585-3B4D-FA7D-FBC3252CEA07}"/>
              </a:ext>
            </a:extLst>
          </p:cNvPr>
          <p:cNvPicPr>
            <a:picLocks noChangeAspect="1"/>
          </p:cNvPicPr>
          <p:nvPr/>
        </p:nvPicPr>
        <p:blipFill>
          <a:blip r:embed="rId3"/>
          <a:stretch>
            <a:fillRect/>
          </a:stretch>
        </p:blipFill>
        <p:spPr>
          <a:xfrm>
            <a:off x="3979490" y="176438"/>
            <a:ext cx="4412670" cy="6204041"/>
          </a:xfrm>
          <a:prstGeom prst="rect">
            <a:avLst/>
          </a:prstGeom>
        </p:spPr>
      </p:pic>
      <p:pic>
        <p:nvPicPr>
          <p:cNvPr id="9" name="Picture 8">
            <a:extLst>
              <a:ext uri="{FF2B5EF4-FFF2-40B4-BE49-F238E27FC236}">
                <a16:creationId xmlns:a16="http://schemas.microsoft.com/office/drawing/2014/main" id="{0CBC2546-4187-3C6D-A45B-E161A930A407}"/>
              </a:ext>
            </a:extLst>
          </p:cNvPr>
          <p:cNvPicPr>
            <a:picLocks noChangeAspect="1"/>
          </p:cNvPicPr>
          <p:nvPr/>
        </p:nvPicPr>
        <p:blipFill>
          <a:blip r:embed="rId4"/>
          <a:stretch>
            <a:fillRect/>
          </a:stretch>
        </p:blipFill>
        <p:spPr>
          <a:xfrm>
            <a:off x="8524240" y="746449"/>
            <a:ext cx="3339571" cy="4475791"/>
          </a:xfrm>
          <a:prstGeom prst="rect">
            <a:avLst/>
          </a:prstGeom>
        </p:spPr>
      </p:pic>
    </p:spTree>
    <p:extLst>
      <p:ext uri="{BB962C8B-B14F-4D97-AF65-F5344CB8AC3E}">
        <p14:creationId xmlns:p14="http://schemas.microsoft.com/office/powerpoint/2010/main" val="4083915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7" name="Rectangle 1229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9" name="Rectangle 1229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1" name="Rectangle 1230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a:extLst>
              <a:ext uri="{FF2B5EF4-FFF2-40B4-BE49-F238E27FC236}">
                <a16:creationId xmlns:a16="http://schemas.microsoft.com/office/drawing/2014/main" id="{1590EF3E-4FB7-29AD-C170-77DDC030510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5417" y="457200"/>
            <a:ext cx="10661165"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783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piece of paper with a piece of paper rolled up&#10;&#10;Description automatically generated">
            <a:extLst>
              <a:ext uri="{FF2B5EF4-FFF2-40B4-BE49-F238E27FC236}">
                <a16:creationId xmlns:a16="http://schemas.microsoft.com/office/drawing/2014/main" id="{1D5F7EF6-3981-AE0A-0B2A-EC6F42FD9DB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864" t="8909"/>
          <a:stretch/>
        </p:blipFill>
        <p:spPr>
          <a:xfrm>
            <a:off x="0" y="0"/>
            <a:ext cx="5807413" cy="3978612"/>
          </a:xfrm>
        </p:spPr>
      </p:pic>
      <p:sp>
        <p:nvSpPr>
          <p:cNvPr id="4" name="Text Placeholder 3">
            <a:extLst>
              <a:ext uri="{FF2B5EF4-FFF2-40B4-BE49-F238E27FC236}">
                <a16:creationId xmlns:a16="http://schemas.microsoft.com/office/drawing/2014/main" id="{374111E6-3090-B5C7-3A66-6456ABA20928}"/>
              </a:ext>
            </a:extLst>
          </p:cNvPr>
          <p:cNvSpPr>
            <a:spLocks noGrp="1"/>
          </p:cNvSpPr>
          <p:nvPr>
            <p:ph type="body" sz="half" idx="2"/>
          </p:nvPr>
        </p:nvSpPr>
        <p:spPr>
          <a:xfrm>
            <a:off x="6209492" y="163354"/>
            <a:ext cx="5578770" cy="2965926"/>
          </a:xfrm>
          <a:solidFill>
            <a:schemeClr val="accent6">
              <a:lumMod val="20000"/>
              <a:lumOff val="80000"/>
            </a:schemeClr>
          </a:solidFill>
        </p:spPr>
        <p:txBody>
          <a:bodyPr/>
          <a:lstStyle/>
          <a:p>
            <a:r>
              <a:rPr lang="en-US" sz="2000" b="1" dirty="0"/>
              <a:t>Key Findings</a:t>
            </a:r>
            <a:r>
              <a:rPr lang="en-US" sz="2000" dirty="0"/>
              <a:t>: </a:t>
            </a:r>
            <a:r>
              <a:rPr lang="en-US" dirty="0"/>
              <a:t>Our analysis of global suicide rates revealed critical patterns across demographics and socioeconomic factors:</a:t>
            </a:r>
          </a:p>
          <a:p>
            <a:pPr>
              <a:buFont typeface="Arial" panose="020B0604020202020204" pitchFamily="34" charset="0"/>
              <a:buChar char="•"/>
            </a:pPr>
            <a:r>
              <a:rPr lang="en-US" dirty="0"/>
              <a:t>Suicide rates show significant variation based on age, gender, and region.</a:t>
            </a:r>
          </a:p>
          <a:p>
            <a:pPr>
              <a:buFont typeface="Arial" panose="020B0604020202020204" pitchFamily="34" charset="0"/>
              <a:buChar char="•"/>
            </a:pPr>
            <a:r>
              <a:rPr lang="en-US" dirty="0"/>
              <a:t>Strong correlations were observed between GDP, HDI, and suicide rates, indicating that economic and developmental factors play a significant role.</a:t>
            </a:r>
          </a:p>
          <a:p>
            <a:pPr>
              <a:buFont typeface="Arial" panose="020B0604020202020204" pitchFamily="34" charset="0"/>
              <a:buChar char="•"/>
            </a:pPr>
            <a:r>
              <a:rPr lang="en-US" dirty="0"/>
              <a:t>Certain demographic groups, such as males aged 35-54, exhibit higher suicide rates, highlighting the need for targeted interventions.</a:t>
            </a:r>
          </a:p>
        </p:txBody>
      </p:sp>
      <p:sp>
        <p:nvSpPr>
          <p:cNvPr id="3" name="TextBox 2">
            <a:extLst>
              <a:ext uri="{FF2B5EF4-FFF2-40B4-BE49-F238E27FC236}">
                <a16:creationId xmlns:a16="http://schemas.microsoft.com/office/drawing/2014/main" id="{83A70BEE-8D69-F972-83B7-49F739A2C096}"/>
              </a:ext>
            </a:extLst>
          </p:cNvPr>
          <p:cNvSpPr txBox="1"/>
          <p:nvPr/>
        </p:nvSpPr>
        <p:spPr>
          <a:xfrm>
            <a:off x="6414023" y="3271521"/>
            <a:ext cx="5169707" cy="2492990"/>
          </a:xfrm>
          <a:prstGeom prst="rect">
            <a:avLst/>
          </a:prstGeom>
          <a:solidFill>
            <a:schemeClr val="accent6">
              <a:lumMod val="20000"/>
              <a:lumOff val="80000"/>
            </a:schemeClr>
          </a:solidFill>
        </p:spPr>
        <p:txBody>
          <a:bodyPr wrap="square">
            <a:spAutoFit/>
          </a:bodyPr>
          <a:lstStyle/>
          <a:p>
            <a:pPr algn="ctr"/>
            <a:r>
              <a:rPr lang="en-US" sz="2000" b="1" dirty="0"/>
              <a:t>Machine Learning Insights</a:t>
            </a:r>
            <a:r>
              <a:rPr lang="en-US" sz="2000" dirty="0"/>
              <a:t>:</a:t>
            </a:r>
          </a:p>
          <a:p>
            <a:pPr>
              <a:buFont typeface="Arial" panose="020B0604020202020204" pitchFamily="34" charset="0"/>
              <a:buChar char="•"/>
            </a:pPr>
            <a:r>
              <a:rPr lang="en-US" sz="1700" dirty="0"/>
              <a:t>Predictive models successfully identified high-risk groups and provided reliable forecasts for suicide trends.</a:t>
            </a:r>
          </a:p>
          <a:p>
            <a:pPr>
              <a:buFont typeface="Arial" panose="020B0604020202020204" pitchFamily="34" charset="0"/>
              <a:buChar char="•"/>
            </a:pPr>
            <a:r>
              <a:rPr lang="en-US" sz="1700" dirty="0"/>
              <a:t>Clustering algorithms grouped countries with similar patterns, offering insights into regional policy-making.</a:t>
            </a:r>
          </a:p>
          <a:p>
            <a:pPr>
              <a:buFont typeface="Arial" panose="020B0604020202020204" pitchFamily="34" charset="0"/>
              <a:buChar char="•"/>
            </a:pPr>
            <a:r>
              <a:rPr lang="en-US" sz="1700" dirty="0"/>
              <a:t>Feature importance analysis highlighted GDP per capita, HDI, and gender as key predictors of suicide rates.</a:t>
            </a:r>
          </a:p>
        </p:txBody>
      </p:sp>
      <p:sp>
        <p:nvSpPr>
          <p:cNvPr id="6" name="TextBox 5">
            <a:extLst>
              <a:ext uri="{FF2B5EF4-FFF2-40B4-BE49-F238E27FC236}">
                <a16:creationId xmlns:a16="http://schemas.microsoft.com/office/drawing/2014/main" id="{035B3391-5C5E-384B-8D22-1AE83F097404}"/>
              </a:ext>
            </a:extLst>
          </p:cNvPr>
          <p:cNvSpPr txBox="1"/>
          <p:nvPr/>
        </p:nvSpPr>
        <p:spPr>
          <a:xfrm>
            <a:off x="14719" y="4094312"/>
            <a:ext cx="6096000" cy="1477328"/>
          </a:xfrm>
          <a:prstGeom prst="rect">
            <a:avLst/>
          </a:prstGeom>
          <a:solidFill>
            <a:schemeClr val="accent6">
              <a:lumMod val="20000"/>
              <a:lumOff val="80000"/>
            </a:schemeClr>
          </a:solidFill>
        </p:spPr>
        <p:txBody>
          <a:bodyPr wrap="square">
            <a:spAutoFit/>
          </a:bodyPr>
          <a:lstStyle/>
          <a:p>
            <a:r>
              <a:rPr lang="en-US" b="1" dirty="0"/>
              <a:t>Impact and Applications</a:t>
            </a:r>
            <a:r>
              <a:rPr lang="en-US" dirty="0"/>
              <a:t>:</a:t>
            </a:r>
          </a:p>
          <a:p>
            <a:pPr>
              <a:buFont typeface="Arial" panose="020B0604020202020204" pitchFamily="34" charset="0"/>
              <a:buChar char="•"/>
            </a:pPr>
            <a:r>
              <a:rPr lang="en-US" dirty="0"/>
              <a:t>Policymakers and healthcare organizations can use these findings to develop data-driven prevention strategies.</a:t>
            </a:r>
          </a:p>
          <a:p>
            <a:pPr>
              <a:buFont typeface="Arial" panose="020B0604020202020204" pitchFamily="34" charset="0"/>
              <a:buChar char="•"/>
            </a:pPr>
            <a:r>
              <a:rPr lang="en-US" dirty="0"/>
              <a:t>Insights can aid in resource allocation for mental health services and economic support programs.</a:t>
            </a:r>
          </a:p>
        </p:txBody>
      </p:sp>
      <p:sp>
        <p:nvSpPr>
          <p:cNvPr id="8" name="TextBox 7">
            <a:extLst>
              <a:ext uri="{FF2B5EF4-FFF2-40B4-BE49-F238E27FC236}">
                <a16:creationId xmlns:a16="http://schemas.microsoft.com/office/drawing/2014/main" id="{D6D8E133-241D-0665-82D4-EA8BA0329AEC}"/>
              </a:ext>
            </a:extLst>
          </p:cNvPr>
          <p:cNvSpPr txBox="1"/>
          <p:nvPr/>
        </p:nvSpPr>
        <p:spPr>
          <a:xfrm>
            <a:off x="-43127" y="5687340"/>
            <a:ext cx="11642210" cy="1154162"/>
          </a:xfrm>
          <a:prstGeom prst="rect">
            <a:avLst/>
          </a:prstGeom>
          <a:noFill/>
        </p:spPr>
        <p:txBody>
          <a:bodyPr wrap="square">
            <a:spAutoFit/>
          </a:bodyPr>
          <a:lstStyle/>
          <a:p>
            <a:pPr algn="ctr"/>
            <a:r>
              <a:rPr lang="en-US" b="1" dirty="0"/>
              <a:t>Future Work</a:t>
            </a:r>
            <a:r>
              <a:rPr lang="en-US" dirty="0"/>
              <a:t>:</a:t>
            </a:r>
          </a:p>
          <a:p>
            <a:pPr>
              <a:buFont typeface="Arial" panose="020B0604020202020204" pitchFamily="34" charset="0"/>
              <a:buChar char="•"/>
            </a:pPr>
            <a:r>
              <a:rPr lang="en-US" sz="1700" dirty="0"/>
              <a:t>Expanding the analysis by incorporating additional factors like mental health statistics and healthcare access.</a:t>
            </a:r>
          </a:p>
          <a:p>
            <a:pPr>
              <a:buFont typeface="Arial" panose="020B0604020202020204" pitchFamily="34" charset="0"/>
              <a:buChar char="•"/>
            </a:pPr>
            <a:r>
              <a:rPr lang="en-US" sz="1700" dirty="0"/>
              <a:t>Enhancing machine learning models with advanced techniques like neural networks for improved accuracy.</a:t>
            </a:r>
          </a:p>
          <a:p>
            <a:pPr>
              <a:buFont typeface="Arial" panose="020B0604020202020204" pitchFamily="34" charset="0"/>
              <a:buChar char="•"/>
            </a:pPr>
            <a:r>
              <a:rPr lang="en-US" sz="1700" dirty="0"/>
              <a:t>Collaborating with global organizations to refine datasets and validate findings.</a:t>
            </a:r>
          </a:p>
        </p:txBody>
      </p:sp>
    </p:spTree>
    <p:extLst>
      <p:ext uri="{BB962C8B-B14F-4D97-AF65-F5344CB8AC3E}">
        <p14:creationId xmlns:p14="http://schemas.microsoft.com/office/powerpoint/2010/main" val="281697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5026-FB24-F8BD-59BD-B0F627AB75C0}"/>
              </a:ext>
            </a:extLst>
          </p:cNvPr>
          <p:cNvSpPr>
            <a:spLocks noGrp="1"/>
          </p:cNvSpPr>
          <p:nvPr>
            <p:ph type="title"/>
          </p:nvPr>
        </p:nvSpPr>
        <p:spPr>
          <a:xfrm>
            <a:off x="4619304" y="281717"/>
            <a:ext cx="3071815" cy="658232"/>
          </a:xfrm>
          <a:noFill/>
        </p:spPr>
        <p:txBody>
          <a:bodyPr>
            <a:noAutofit/>
          </a:bodyPr>
          <a:lstStyle/>
          <a:p>
            <a:r>
              <a:rPr lang="en-US" sz="3500" b="1" dirty="0">
                <a:solidFill>
                  <a:schemeClr val="bg1"/>
                </a:solidFill>
              </a:rPr>
              <a:t>REFERENCES</a:t>
            </a:r>
          </a:p>
        </p:txBody>
      </p:sp>
      <p:cxnSp>
        <p:nvCxnSpPr>
          <p:cNvPr id="6" name="Straight Connector 5">
            <a:extLst>
              <a:ext uri="{FF2B5EF4-FFF2-40B4-BE49-F238E27FC236}">
                <a16:creationId xmlns:a16="http://schemas.microsoft.com/office/drawing/2014/main" id="{FD6F7FAA-733D-A7DB-D83C-57E9C5605020}"/>
              </a:ext>
            </a:extLst>
          </p:cNvPr>
          <p:cNvCxnSpPr>
            <a:cxnSpLocks/>
          </p:cNvCxnSpPr>
          <p:nvPr/>
        </p:nvCxnSpPr>
        <p:spPr>
          <a:xfrm>
            <a:off x="4619304" y="402783"/>
            <a:ext cx="0" cy="455011"/>
          </a:xfrm>
          <a:prstGeom prst="line">
            <a:avLst/>
          </a:prstGeom>
          <a:ln w="41275"/>
        </p:spPr>
        <p:style>
          <a:lnRef idx="2">
            <a:schemeClr val="accent1"/>
          </a:lnRef>
          <a:fillRef idx="0">
            <a:schemeClr val="accent1"/>
          </a:fillRef>
          <a:effectRef idx="1">
            <a:schemeClr val="accent1"/>
          </a:effectRef>
          <a:fontRef idx="minor">
            <a:schemeClr val="tx1"/>
          </a:fontRef>
        </p:style>
      </p:cxnSp>
      <p:sp>
        <p:nvSpPr>
          <p:cNvPr id="3" name="Rectangle 1">
            <a:extLst>
              <a:ext uri="{FF2B5EF4-FFF2-40B4-BE49-F238E27FC236}">
                <a16:creationId xmlns:a16="http://schemas.microsoft.com/office/drawing/2014/main" id="{9FDD1BC3-F988-CE9A-17E8-BF2EC9572926}"/>
              </a:ext>
            </a:extLst>
          </p:cNvPr>
          <p:cNvSpPr>
            <a:spLocks noGrp="1" noChangeArrowheads="1"/>
          </p:cNvSpPr>
          <p:nvPr>
            <p:ph type="body" sz="half" idx="2"/>
          </p:nvPr>
        </p:nvSpPr>
        <p:spPr bwMode="auto">
          <a:xfrm>
            <a:off x="156446" y="1124138"/>
            <a:ext cx="11879107" cy="4854983"/>
          </a:xfrm>
          <a:prstGeom prst="rect">
            <a:avLst/>
          </a:prstGeom>
          <a:solidFill>
            <a:schemeClr val="bg2">
              <a:lumMod val="10000"/>
              <a:alpha val="73000"/>
            </a:schemeClr>
          </a:solidFill>
          <a:ln>
            <a:noFill/>
          </a:ln>
          <a:effec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endParaRPr kumimoji="0" lang="en-US" altLang="en-US" sz="14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Chang, S. S., Gunnell, D., Sterne, J. A., Lu, T. H., &amp; Cheng, A. T. (2014). Economic crises and suicide: Evidence from a 27-year time series in Taiwan. Journal of Epidemiology and Community Health, 68(2), 120-126.</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Kessler, R. C., Warner, C. H., </a:t>
            </a:r>
            <a:r>
              <a:rPr kumimoji="0" lang="en-US" altLang="en-US" sz="1500" b="1" i="0" u="none" strike="noStrike" cap="none" normalizeH="0" baseline="0" dirty="0" err="1">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Ivany</a:t>
            </a: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 &amp; Zaslavsky, A. M. (2020). Predictive modeling for suicide prevention using machine learning approaches. Nature Mental Health, 3(4), 205-217.</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500" b="1" i="0" u="none" strike="noStrike" cap="none" normalizeH="0" baseline="0" dirty="0" err="1">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Naghavi</a:t>
            </a: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 Marczak, L. B., Kutz, M., Shackelford, K. A., &amp; Wang, H. (2018). Global, regional, and national burden of suicide: Findings from the Global Burden of Disease Study 2017. The Lancet Psychiatry, 5(10), 907-920.</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Phillips, J. A., &amp; Nugent, C. N. (2020). Suicide trends and generational influences: The role of economic factors. Social Science &amp; Medicine, 256, 113018.</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Wang, Z., Li, H., &amp; Zhang, L. (2021). Predicting suicide rates with machine learning: Integrating demographic and socioeconomic factors. Journal of Affective Disorders, 283, 291-299.</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World Health Organization (WHO). "Suicide Data." </a:t>
            </a: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WHO Suicide Prevention</a:t>
            </a: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R="0" lvl="0" algn="l" defTabSz="914400" rtl="0" eaLnBrk="0" fontAlgn="base" latinLnBrk="0" hangingPunct="0">
              <a:lnSpc>
                <a:spcPct val="150000"/>
              </a:lnSpc>
              <a:spcBef>
                <a:spcPct val="0"/>
              </a:spcBef>
              <a:spcAft>
                <a:spcPct val="0"/>
              </a:spcAft>
              <a:buClrTx/>
              <a:buSzTx/>
              <a:tabLst/>
            </a:pPr>
            <a:r>
              <a:rPr lang="en-US" altLang="en-US" sz="15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Source of general insights and global statistics on suicide trends.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27684DE-0910-B3BD-5302-F3FEEF3C267C}"/>
              </a:ext>
            </a:extLst>
          </p:cNvPr>
          <p:cNvSpPr txBox="1"/>
          <p:nvPr/>
        </p:nvSpPr>
        <p:spPr>
          <a:xfrm>
            <a:off x="11846999" y="7164746"/>
            <a:ext cx="245872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NIMH Suicide Prevention</a:t>
            </a:r>
            <a:r>
              <a:rPr kumimoji="0" lang="en-US" alt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979584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FE9A6C6C-4B9F-28A5-DC65-5E87E74AE0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6A8D33-011F-9AA6-858F-AEB748DF55A7}"/>
              </a:ext>
            </a:extLst>
          </p:cNvPr>
          <p:cNvSpPr>
            <a:spLocks noGrp="1"/>
          </p:cNvSpPr>
          <p:nvPr>
            <p:ph type="title"/>
          </p:nvPr>
        </p:nvSpPr>
        <p:spPr>
          <a:xfrm>
            <a:off x="4619304" y="281717"/>
            <a:ext cx="3071815" cy="658232"/>
          </a:xfrm>
          <a:noFill/>
        </p:spPr>
        <p:txBody>
          <a:bodyPr>
            <a:noAutofit/>
          </a:bodyPr>
          <a:lstStyle/>
          <a:p>
            <a:r>
              <a:rPr lang="en-US" sz="3500" b="1" dirty="0">
                <a:solidFill>
                  <a:schemeClr val="bg1"/>
                </a:solidFill>
              </a:rPr>
              <a:t>REFERENCES</a:t>
            </a:r>
          </a:p>
        </p:txBody>
      </p:sp>
      <p:cxnSp>
        <p:nvCxnSpPr>
          <p:cNvPr id="6" name="Straight Connector 5">
            <a:extLst>
              <a:ext uri="{FF2B5EF4-FFF2-40B4-BE49-F238E27FC236}">
                <a16:creationId xmlns:a16="http://schemas.microsoft.com/office/drawing/2014/main" id="{DED86EBD-0604-282B-3C35-33BD629F35ED}"/>
              </a:ext>
            </a:extLst>
          </p:cNvPr>
          <p:cNvCxnSpPr>
            <a:cxnSpLocks/>
          </p:cNvCxnSpPr>
          <p:nvPr/>
        </p:nvCxnSpPr>
        <p:spPr>
          <a:xfrm>
            <a:off x="4619304" y="402783"/>
            <a:ext cx="0" cy="455011"/>
          </a:xfrm>
          <a:prstGeom prst="line">
            <a:avLst/>
          </a:prstGeom>
          <a:ln w="41275"/>
        </p:spPr>
        <p:style>
          <a:lnRef idx="2">
            <a:schemeClr val="accent1"/>
          </a:lnRef>
          <a:fillRef idx="0">
            <a:schemeClr val="accent1"/>
          </a:fillRef>
          <a:effectRef idx="1">
            <a:schemeClr val="accent1"/>
          </a:effectRef>
          <a:fontRef idx="minor">
            <a:schemeClr val="tx1"/>
          </a:fontRef>
        </p:style>
      </p:cxnSp>
      <p:sp>
        <p:nvSpPr>
          <p:cNvPr id="3" name="Rectangle 1">
            <a:extLst>
              <a:ext uri="{FF2B5EF4-FFF2-40B4-BE49-F238E27FC236}">
                <a16:creationId xmlns:a16="http://schemas.microsoft.com/office/drawing/2014/main" id="{CE40E6C6-316A-7B09-87D7-26F50D993476}"/>
              </a:ext>
            </a:extLst>
          </p:cNvPr>
          <p:cNvSpPr>
            <a:spLocks noGrp="1" noChangeArrowheads="1"/>
          </p:cNvSpPr>
          <p:nvPr>
            <p:ph type="body" sz="half" idx="2"/>
          </p:nvPr>
        </p:nvSpPr>
        <p:spPr bwMode="auto">
          <a:xfrm>
            <a:off x="156446" y="1275589"/>
            <a:ext cx="11879107" cy="4552080"/>
          </a:xfrm>
          <a:prstGeom prst="rect">
            <a:avLst/>
          </a:prstGeom>
          <a:solidFill>
            <a:schemeClr val="bg2">
              <a:lumMod val="10000"/>
              <a:alpha val="73000"/>
            </a:schemeClr>
          </a:solidFill>
          <a:ln>
            <a:noFill/>
          </a:ln>
          <a:effec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8.     Kim, H., &amp; Lee, J. (2021). "Socioeconomic Factors and Suicide: A Cross-Country Analysis." </a:t>
            </a:r>
          </a:p>
          <a:p>
            <a:pPr marR="0" lvl="0" algn="l" defTabSz="914400" rtl="0" eaLnBrk="0" fontAlgn="base" latinLnBrk="0" hangingPunct="0">
              <a:lnSpc>
                <a:spcPct val="150000"/>
              </a:lnSpc>
              <a:spcBef>
                <a:spcPct val="0"/>
              </a:spcBef>
              <a:spcAft>
                <a:spcPct val="0"/>
              </a:spcAft>
              <a:buClrTx/>
              <a:buSzTx/>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Journal of Mental Health Research, 45(3), 456–478.</a:t>
            </a:r>
          </a:p>
          <a:p>
            <a:pPr marR="0" lvl="0" algn="l" defTabSz="914400" rtl="0" eaLnBrk="0" fontAlgn="base" latinLnBrk="0" hangingPunct="0">
              <a:lnSpc>
                <a:spcPct val="150000"/>
              </a:lnSpc>
              <a:spcBef>
                <a:spcPct val="0"/>
              </a:spcBef>
              <a:spcAft>
                <a:spcPct val="0"/>
              </a:spcAft>
              <a:buClrTx/>
              <a:buSzTx/>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Research on the correlation between GDP, HDI, and suicide rates.</a:t>
            </a:r>
          </a:p>
          <a:p>
            <a:pPr marR="0" lvl="0" algn="l" defTabSz="914400" rtl="0" eaLnBrk="0" fontAlgn="base" latinLnBrk="0" hangingPunct="0">
              <a:lnSpc>
                <a:spcPct val="150000"/>
              </a:lnSpc>
              <a:spcBef>
                <a:spcPct val="0"/>
              </a:spcBef>
              <a:spcAft>
                <a:spcPct val="0"/>
              </a:spcAft>
              <a:buClrTx/>
              <a:buSzTx/>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9.    Scikit-learn Documentation. "Machine Learning in Python. Link</a:t>
            </a:r>
          </a:p>
          <a:p>
            <a:pPr marR="0" lvl="0" algn="l" defTabSz="914400" rtl="0" eaLnBrk="0" fontAlgn="base" latinLnBrk="0" hangingPunct="0">
              <a:lnSpc>
                <a:spcPct val="150000"/>
              </a:lnSpc>
              <a:spcBef>
                <a:spcPct val="0"/>
              </a:spcBef>
              <a:spcAft>
                <a:spcPct val="0"/>
              </a:spcAft>
              <a:buClrTx/>
              <a:buSzTx/>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Guidelines for implementing predictive modeling and clustering techniques.</a:t>
            </a:r>
          </a:p>
          <a:p>
            <a:pPr marR="0" lvl="0" algn="l" defTabSz="914400" rtl="0" eaLnBrk="0" fontAlgn="base" latinLnBrk="0" hangingPunct="0">
              <a:lnSpc>
                <a:spcPct val="150000"/>
              </a:lnSpc>
              <a:spcBef>
                <a:spcPct val="0"/>
              </a:spcBef>
              <a:spcAft>
                <a:spcPct val="0"/>
              </a:spcAft>
              <a:buClrTx/>
              <a:buSzTx/>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10.    Seaborn Documentation. "Statistical Data Visualization in Python.  Link</a:t>
            </a:r>
          </a:p>
          <a:p>
            <a:pPr marR="0" lvl="0" algn="l" defTabSz="914400" rtl="0" eaLnBrk="0" fontAlgn="base" latinLnBrk="0" hangingPunct="0">
              <a:lnSpc>
                <a:spcPct val="150000"/>
              </a:lnSpc>
              <a:spcBef>
                <a:spcPct val="0"/>
              </a:spcBef>
              <a:spcAft>
                <a:spcPct val="0"/>
              </a:spcAft>
              <a:buClrTx/>
              <a:buSzTx/>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Used for creating advanced visualizations to explore trends and correlations.</a:t>
            </a:r>
          </a:p>
          <a:p>
            <a:pPr marR="0" lvl="0" algn="l" defTabSz="914400" rtl="0" eaLnBrk="0" fontAlgn="base" latinLnBrk="0" hangingPunct="0">
              <a:lnSpc>
                <a:spcPct val="150000"/>
              </a:lnSpc>
              <a:spcBef>
                <a:spcPct val="0"/>
              </a:spcBef>
              <a:spcAft>
                <a:spcPct val="0"/>
              </a:spcAft>
              <a:buClrTx/>
              <a:buSzTx/>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11.    Xu, Q., &amp; Park, S. (2020). "Analyzing Global Suicide Trends with Machine Learning." International Journal of Data Science, 12(1), 98–12.</a:t>
            </a:r>
          </a:p>
          <a:p>
            <a:pPr marR="0" lvl="0" algn="l" defTabSz="914400" rtl="0" eaLnBrk="0" fontAlgn="base" latinLnBrk="0" hangingPunct="0">
              <a:lnSpc>
                <a:spcPct val="150000"/>
              </a:lnSpc>
              <a:spcBef>
                <a:spcPct val="0"/>
              </a:spcBef>
              <a:spcAft>
                <a:spcPct val="0"/>
              </a:spcAft>
              <a:buClrTx/>
              <a:buSzTx/>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Paper on the application of machine learning for predicting suicide rates.</a:t>
            </a:r>
          </a:p>
          <a:p>
            <a:pPr marR="0" lvl="0" algn="l" defTabSz="914400" rtl="0" eaLnBrk="0" fontAlgn="base" latinLnBrk="0" hangingPunct="0">
              <a:lnSpc>
                <a:spcPct val="150000"/>
              </a:lnSpc>
              <a:spcBef>
                <a:spcPct val="0"/>
              </a:spcBef>
              <a:spcAft>
                <a:spcPct val="0"/>
              </a:spcAft>
              <a:buClrTx/>
              <a:buSzTx/>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12.    National Institute of Mental Health (NIMH). "Understanding Suicide Risk."</a:t>
            </a:r>
          </a:p>
          <a:p>
            <a:pPr marR="0" lvl="0" algn="l" defTabSz="914400" rtl="0" eaLnBrk="0" fontAlgn="base" latinLnBrk="0" hangingPunct="0">
              <a:lnSpc>
                <a:spcPct val="150000"/>
              </a:lnSpc>
              <a:spcBef>
                <a:spcPct val="0"/>
              </a:spcBef>
              <a:spcAft>
                <a:spcPct val="0"/>
              </a:spcAft>
              <a:buClrTx/>
              <a:buSzTx/>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Background on suicide demographics and risk factors.           </a:t>
            </a:r>
          </a:p>
          <a:p>
            <a:pPr marR="0" lvl="0" algn="l" defTabSz="914400" rtl="0" eaLnBrk="0" fontAlgn="base" latinLnBrk="0" hangingPunct="0">
              <a:lnSpc>
                <a:spcPct val="150000"/>
              </a:lnSpc>
              <a:spcBef>
                <a:spcPct val="0"/>
              </a:spcBef>
              <a:spcAft>
                <a:spcPct val="0"/>
              </a:spcAft>
              <a:buClrTx/>
              <a:buSzTx/>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13.    Meyer, A., &amp; Cho, K. (2019). "Clustering Regional Suicide Rates: A Data-Driven Approach." Computers in Human Behavior, 97, 120–132.</a:t>
            </a:r>
          </a:p>
          <a:p>
            <a:pPr marR="0" lvl="0" algn="l" defTabSz="914400" rtl="0" eaLnBrk="0" fontAlgn="base" latinLnBrk="0" hangingPunct="0">
              <a:lnSpc>
                <a:spcPct val="150000"/>
              </a:lnSpc>
              <a:spcBef>
                <a:spcPct val="0"/>
              </a:spcBef>
              <a:spcAft>
                <a:spcPct val="0"/>
              </a:spcAft>
              <a:buClrTx/>
              <a:buSzTx/>
              <a:tabLst/>
            </a:pPr>
            <a:r>
              <a:rPr kumimoji="0" lang="en-US" altLang="en-US" sz="15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Techniques for clustering and grouping countries based on similar suicide patterns.</a:t>
            </a:r>
          </a:p>
        </p:txBody>
      </p:sp>
      <p:sp>
        <p:nvSpPr>
          <p:cNvPr id="5" name="TextBox 4">
            <a:extLst>
              <a:ext uri="{FF2B5EF4-FFF2-40B4-BE49-F238E27FC236}">
                <a16:creationId xmlns:a16="http://schemas.microsoft.com/office/drawing/2014/main" id="{C10684B0-A55A-2DD7-D88B-2E13B606AA46}"/>
              </a:ext>
            </a:extLst>
          </p:cNvPr>
          <p:cNvSpPr txBox="1"/>
          <p:nvPr/>
        </p:nvSpPr>
        <p:spPr>
          <a:xfrm>
            <a:off x="11846999" y="7164746"/>
            <a:ext cx="245872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NIMH Suicide Prevention</a:t>
            </a:r>
            <a:r>
              <a:rPr kumimoji="0" lang="en-US" alt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499986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0C6895-623B-D4AA-5588-108FE70A210D}"/>
              </a:ext>
            </a:extLst>
          </p:cNvPr>
          <p:cNvSpPr txBox="1"/>
          <p:nvPr/>
        </p:nvSpPr>
        <p:spPr>
          <a:xfrm>
            <a:off x="5898200" y="768483"/>
            <a:ext cx="6177064" cy="677108"/>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800" b="1" i="0" u="none" strike="noStrike" kern="1200" cap="none" spc="10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GitHub Repository for Code</a:t>
            </a:r>
            <a:endParaRPr kumimoji="0" lang="en-US" sz="3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cxnSp>
        <p:nvCxnSpPr>
          <p:cNvPr id="4" name="Straight Connector 3">
            <a:extLst>
              <a:ext uri="{FF2B5EF4-FFF2-40B4-BE49-F238E27FC236}">
                <a16:creationId xmlns:a16="http://schemas.microsoft.com/office/drawing/2014/main" id="{2B502B8C-C67D-D088-FAD6-54FFF7317ED6}"/>
              </a:ext>
            </a:extLst>
          </p:cNvPr>
          <p:cNvCxnSpPr/>
          <p:nvPr/>
        </p:nvCxnSpPr>
        <p:spPr>
          <a:xfrm>
            <a:off x="5787956" y="768483"/>
            <a:ext cx="0" cy="677108"/>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0765E8FA-3559-5063-F7E0-6D1EEB211D4D}"/>
              </a:ext>
            </a:extLst>
          </p:cNvPr>
          <p:cNvSpPr txBox="1"/>
          <p:nvPr/>
        </p:nvSpPr>
        <p:spPr>
          <a:xfrm>
            <a:off x="5898201" y="2469071"/>
            <a:ext cx="5778230" cy="954107"/>
          </a:xfrm>
          <a:prstGeom prst="rect">
            <a:avLst/>
          </a:prstGeom>
          <a:solidFill>
            <a:schemeClr val="accent1">
              <a:lumMod val="60000"/>
              <a:lumOff val="40000"/>
            </a:schemeClr>
          </a:solidFill>
        </p:spPr>
        <p:txBody>
          <a:bodyPr wrap="square" rtlCol="0">
            <a:spAutoFit/>
          </a:bodyPr>
          <a:lstStyle/>
          <a:p>
            <a:pPr algn="ctr">
              <a:defRPr/>
            </a:pPr>
            <a:r>
              <a:rPr kumimoji="0" lang="en-US" sz="2800" b="1" i="0" u="sng" strike="noStrike" kern="1200" cap="none" spc="0" normalizeH="0" baseline="0" noProof="0" dirty="0">
                <a:ln>
                  <a:noFill/>
                </a:ln>
                <a:solidFill>
                  <a:prstClr val="black"/>
                </a:solidFill>
                <a:effectLst/>
                <a:uLnTx/>
                <a:uFillTx/>
                <a:latin typeface="Aptos" panose="02110004020202020204"/>
                <a:ea typeface="+mn-ea"/>
                <a:cs typeface="+mn-cs"/>
              </a:rPr>
              <a:t>Link: </a:t>
            </a:r>
            <a:br>
              <a:rPr kumimoji="0" lang="en-US" sz="2800" b="1" i="0" u="sng" strike="noStrike" kern="1200" cap="none" spc="0" normalizeH="0" baseline="0" noProof="0" dirty="0">
                <a:ln>
                  <a:noFill/>
                </a:ln>
                <a:solidFill>
                  <a:prstClr val="black"/>
                </a:solidFill>
                <a:effectLst/>
                <a:uLnTx/>
                <a:uFillTx/>
                <a:latin typeface="Aptos" panose="02110004020202020204"/>
                <a:ea typeface="+mn-ea"/>
                <a:cs typeface="+mn-cs"/>
              </a:rPr>
            </a:br>
            <a:r>
              <a:rPr kumimoji="0" lang="en-US" sz="2800" b="1" i="0" strike="noStrike" kern="1200" cap="none" spc="0" normalizeH="0" baseline="0" noProof="0" dirty="0">
                <a:ln>
                  <a:noFill/>
                </a:ln>
                <a:effectLst/>
                <a:uLnTx/>
                <a:uFillTx/>
                <a:latin typeface="Aptos" panose="02110004020202020204"/>
                <a:ea typeface="+mn-ea"/>
                <a:cs typeface="+mn-cs"/>
                <a:hlinkClick r:id="rId2">
                  <a:extLst>
                    <a:ext uri="{A12FA001-AC4F-418D-AE19-62706E023703}">
                      <ahyp:hlinkClr xmlns:ahyp="http://schemas.microsoft.com/office/drawing/2018/hyperlinkcolor" val="tx"/>
                    </a:ext>
                  </a:extLst>
                </a:hlinkClick>
              </a:rPr>
              <a:t>GitHub Code</a:t>
            </a:r>
            <a:endParaRPr kumimoji="0" lang="en-US" sz="2800" b="1" i="0" strike="noStrike" kern="1200" cap="none" spc="0" normalizeH="0" baseline="0" noProof="0" dirty="0">
              <a:ln>
                <a:noFill/>
              </a:ln>
              <a:effectLst/>
              <a:uLnTx/>
              <a:uFillTx/>
              <a:latin typeface="Aptos" panose="02110004020202020204"/>
              <a:ea typeface="+mn-ea"/>
              <a:cs typeface="+mn-cs"/>
            </a:endParaRPr>
          </a:p>
        </p:txBody>
      </p:sp>
      <p:pic>
        <p:nvPicPr>
          <p:cNvPr id="9" name="Picture 8" descr="A group of icons on a dark background&#10;&#10;Description automatically generated">
            <a:extLst>
              <a:ext uri="{FF2B5EF4-FFF2-40B4-BE49-F238E27FC236}">
                <a16:creationId xmlns:a16="http://schemas.microsoft.com/office/drawing/2014/main" id="{737121BF-A2CB-4ABC-8E16-3FF3FB9CF2D7}"/>
              </a:ext>
            </a:extLst>
          </p:cNvPr>
          <p:cNvPicPr>
            <a:picLocks noChangeAspect="1"/>
          </p:cNvPicPr>
          <p:nvPr/>
        </p:nvPicPr>
        <p:blipFill>
          <a:blip r:embed="rId3">
            <a:extLst>
              <a:ext uri="{28A0092B-C50C-407E-A947-70E740481C1C}">
                <a14:useLocalDpi xmlns:a14="http://schemas.microsoft.com/office/drawing/2010/main" val="0"/>
              </a:ext>
            </a:extLst>
          </a:blip>
          <a:srcRect l="41106" r="11001"/>
          <a:stretch/>
        </p:blipFill>
        <p:spPr>
          <a:xfrm>
            <a:off x="-100518" y="-11644"/>
            <a:ext cx="5778229" cy="6869644"/>
          </a:xfrm>
          <a:prstGeom prst="rect">
            <a:avLst/>
          </a:prstGeom>
        </p:spPr>
      </p:pic>
      <p:pic>
        <p:nvPicPr>
          <p:cNvPr id="1026" name="Picture 2" descr="Thank You PowerPoint and Google Slides Template - PPT Slides">
            <a:extLst>
              <a:ext uri="{FF2B5EF4-FFF2-40B4-BE49-F238E27FC236}">
                <a16:creationId xmlns:a16="http://schemas.microsoft.com/office/drawing/2014/main" id="{1EE82B39-6E36-FF43-CF45-818E1169D8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1872" y="4446658"/>
            <a:ext cx="3710128" cy="2296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852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8000"/>
            <a:lum/>
          </a:blip>
          <a:srcRect/>
          <a:stretch>
            <a:fillRect t="-9000" b="-9000"/>
          </a:stretch>
        </a:blipFill>
        <a:effectLst/>
      </p:bgPr>
    </p:bg>
    <p:spTree>
      <p:nvGrpSpPr>
        <p:cNvPr id="1" name="">
          <a:extLst>
            <a:ext uri="{FF2B5EF4-FFF2-40B4-BE49-F238E27FC236}">
              <a16:creationId xmlns:a16="http://schemas.microsoft.com/office/drawing/2014/main" id="{D794FE99-9247-940F-C6AA-850849D092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8E045-40A5-17F7-2B96-0017FAF3CD3A}"/>
              </a:ext>
            </a:extLst>
          </p:cNvPr>
          <p:cNvSpPr>
            <a:spLocks noGrp="1"/>
          </p:cNvSpPr>
          <p:nvPr>
            <p:ph type="title"/>
          </p:nvPr>
        </p:nvSpPr>
        <p:spPr>
          <a:xfrm>
            <a:off x="4087067" y="314174"/>
            <a:ext cx="3427411" cy="643467"/>
          </a:xfrm>
          <a:noFill/>
          <a:ln>
            <a:noFill/>
          </a:ln>
        </p:spPr>
        <p:style>
          <a:lnRef idx="1">
            <a:schemeClr val="dk1"/>
          </a:lnRef>
          <a:fillRef idx="2">
            <a:schemeClr val="dk1"/>
          </a:fillRef>
          <a:effectRef idx="1">
            <a:schemeClr val="dk1"/>
          </a:effectRef>
          <a:fontRef idx="minor">
            <a:schemeClr val="dk1"/>
          </a:fontRef>
        </p:style>
        <p:txBody>
          <a:bodyPr/>
          <a:lstStyle/>
          <a:p>
            <a:r>
              <a:rPr lang="en-US" sz="3600" b="1" dirty="0">
                <a:solidFill>
                  <a:schemeClr val="bg1"/>
                </a:solidFill>
              </a:rPr>
              <a:t>Dataset</a:t>
            </a:r>
            <a:endParaRPr lang="en-US" b="1" dirty="0">
              <a:solidFill>
                <a:schemeClr val="bg1"/>
              </a:solidFill>
            </a:endParaRPr>
          </a:p>
        </p:txBody>
      </p:sp>
      <p:sp>
        <p:nvSpPr>
          <p:cNvPr id="4" name="Text Placeholder 3">
            <a:extLst>
              <a:ext uri="{FF2B5EF4-FFF2-40B4-BE49-F238E27FC236}">
                <a16:creationId xmlns:a16="http://schemas.microsoft.com/office/drawing/2014/main" id="{690C40D5-34F5-43AA-9CA0-EE3586D3EA6B}"/>
              </a:ext>
            </a:extLst>
          </p:cNvPr>
          <p:cNvSpPr>
            <a:spLocks noGrp="1"/>
          </p:cNvSpPr>
          <p:nvPr>
            <p:ph type="body" sz="half" idx="2"/>
          </p:nvPr>
        </p:nvSpPr>
        <p:spPr>
          <a:xfrm>
            <a:off x="567065" y="1156996"/>
            <a:ext cx="11189505" cy="5318449"/>
          </a:xfrm>
          <a:noFill/>
          <a:effectLst>
            <a:outerShdw blurRad="50800" dist="50800" dir="5400000" algn="ctr" rotWithShape="0">
              <a:srgbClr val="000000">
                <a:alpha val="96000"/>
              </a:srgbClr>
            </a:outerShdw>
          </a:effectLst>
        </p:spPr>
        <p:txBody>
          <a:bodyPr numCol="2">
            <a:noAutofit/>
          </a:bodyPr>
          <a:lstStyle/>
          <a:p>
            <a:r>
              <a:rPr lang="en-US" sz="3200" b="1" dirty="0">
                <a:solidFill>
                  <a:schemeClr val="bg1"/>
                </a:solidFill>
                <a:latin typeface="Calibri" panose="020F0502020204030204" pitchFamily="34" charset="0"/>
                <a:ea typeface="Calibri" panose="020F0502020204030204" pitchFamily="34" charset="0"/>
                <a:cs typeface="Calibri" panose="020F0502020204030204" pitchFamily="34" charset="0"/>
              </a:rPr>
              <a:t>Dataset :  </a:t>
            </a:r>
          </a:p>
          <a:p>
            <a:r>
              <a:rPr lang="en-US" sz="3200" b="1" dirty="0">
                <a:solidFill>
                  <a:schemeClr val="bg1"/>
                </a:solidFill>
                <a:latin typeface="Calibri" panose="020F0502020204030204" pitchFamily="34" charset="0"/>
                <a:ea typeface="Calibri" panose="020F0502020204030204" pitchFamily="34" charset="0"/>
                <a:cs typeface="Calibri" panose="020F0502020204030204" pitchFamily="34" charset="0"/>
              </a:rPr>
              <a:t>Suicide Rates Overview 1985 to 2016</a:t>
            </a:r>
            <a:endPar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Link to the data set: </a:t>
            </a: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link</a:t>
            </a:r>
            <a:endPar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This compiled dataset pulled from four other datasets linked by time and place, and was built to find signals correlated to increased suicide rates among different cohorts globally, across the socio-economic spectrum.</a:t>
            </a:r>
          </a:p>
          <a:p>
            <a:endPar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Fields are :</a:t>
            </a:r>
          </a:p>
          <a:p>
            <a:pPr marL="285750" indent="-285750">
              <a:buFont typeface="Arial" panose="020B0604020202020204" pitchFamily="34" charset="0"/>
              <a:buChar char="•"/>
            </a:pP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Country</a:t>
            </a:r>
          </a:p>
          <a:p>
            <a:pPr marL="285750" indent="-285750">
              <a:buFont typeface="Arial" panose="020B0604020202020204" pitchFamily="34" charset="0"/>
              <a:buChar char="•"/>
            </a:pP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Year</a:t>
            </a:r>
          </a:p>
          <a:p>
            <a:pPr marL="285750" indent="-285750">
              <a:buFont typeface="Arial" panose="020B0604020202020204" pitchFamily="34" charset="0"/>
              <a:buChar char="•"/>
            </a:pP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Sex</a:t>
            </a:r>
          </a:p>
          <a:p>
            <a:pPr marL="285750" indent="-285750">
              <a:buFont typeface="Arial" panose="020B0604020202020204" pitchFamily="34" charset="0"/>
              <a:buChar char="•"/>
            </a:pP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age group </a:t>
            </a:r>
          </a:p>
          <a:p>
            <a:pPr marL="285750" indent="-285750">
              <a:buFont typeface="Arial" panose="020B0604020202020204" pitchFamily="34" charset="0"/>
              <a:buChar char="•"/>
            </a:pP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count of suicides</a:t>
            </a:r>
          </a:p>
          <a:p>
            <a:pPr marL="285750" indent="-285750">
              <a:buFont typeface="Arial" panose="020B0604020202020204" pitchFamily="34" charset="0"/>
              <a:buChar char="•"/>
            </a:pP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Population</a:t>
            </a:r>
          </a:p>
          <a:p>
            <a:pPr marL="285750" indent="-285750">
              <a:buFont typeface="Arial" panose="020B0604020202020204" pitchFamily="34" charset="0"/>
              <a:buChar char="•"/>
            </a:pP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suicide rate</a:t>
            </a:r>
          </a:p>
          <a:p>
            <a:pPr marL="285750" indent="-285750">
              <a:buFont typeface="Arial" panose="020B0604020202020204" pitchFamily="34" charset="0"/>
              <a:buChar char="•"/>
            </a:pP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country-year composite key</a:t>
            </a:r>
          </a:p>
          <a:p>
            <a:pPr marL="285750" indent="-285750">
              <a:buFont typeface="Arial" panose="020B0604020202020204" pitchFamily="34" charset="0"/>
              <a:buChar char="•"/>
            </a:pP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HDI for year</a:t>
            </a:r>
          </a:p>
          <a:p>
            <a:pPr marL="285750" indent="-285750">
              <a:buFont typeface="Arial" panose="020B0604020202020204" pitchFamily="34" charset="0"/>
              <a:buChar char="•"/>
            </a:pPr>
            <a:r>
              <a:rPr lang="en-US" sz="1800" b="1" dirty="0" err="1">
                <a:solidFill>
                  <a:schemeClr val="bg1"/>
                </a:solidFill>
                <a:latin typeface="Calibri" panose="020F0502020204030204" pitchFamily="34" charset="0"/>
                <a:ea typeface="Calibri" panose="020F0502020204030204" pitchFamily="34" charset="0"/>
                <a:cs typeface="Calibri" panose="020F0502020204030204" pitchFamily="34" charset="0"/>
              </a:rPr>
              <a:t>gdp_for_year</a:t>
            </a:r>
            <a:endPar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b="1" dirty="0" err="1">
                <a:solidFill>
                  <a:schemeClr val="bg1"/>
                </a:solidFill>
                <a:latin typeface="Calibri" panose="020F0502020204030204" pitchFamily="34" charset="0"/>
                <a:ea typeface="Calibri" panose="020F0502020204030204" pitchFamily="34" charset="0"/>
                <a:cs typeface="Calibri" panose="020F0502020204030204" pitchFamily="34" charset="0"/>
              </a:rPr>
              <a:t>gdp_per_capita</a:t>
            </a:r>
            <a:endPar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generation (based on age grouping average).</a:t>
            </a:r>
          </a:p>
          <a:p>
            <a:endPar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CEEFCC83-A035-3C71-9131-8F3CE29C2908}"/>
              </a:ext>
            </a:extLst>
          </p:cNvPr>
          <p:cNvCxnSpPr>
            <a:cxnSpLocks/>
          </p:cNvCxnSpPr>
          <p:nvPr/>
        </p:nvCxnSpPr>
        <p:spPr>
          <a:xfrm>
            <a:off x="3849374" y="429208"/>
            <a:ext cx="0" cy="453787"/>
          </a:xfrm>
          <a:prstGeom prst="line">
            <a:avLst/>
          </a:prstGeom>
          <a:ln w="57150">
            <a:solidFill>
              <a:schemeClr val="bg1">
                <a:lumMod val="9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51349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2EFC8-0142-DA78-F032-953CB6B222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325AC1-B8DE-1B22-DBF7-6CC4CC686FDE}"/>
              </a:ext>
            </a:extLst>
          </p:cNvPr>
          <p:cNvSpPr>
            <a:spLocks noGrp="1"/>
          </p:cNvSpPr>
          <p:nvPr>
            <p:ph type="title"/>
          </p:nvPr>
        </p:nvSpPr>
        <p:spPr>
          <a:xfrm>
            <a:off x="1381189" y="635908"/>
            <a:ext cx="3427411" cy="643467"/>
          </a:xfrm>
        </p:spPr>
        <p:style>
          <a:lnRef idx="1">
            <a:schemeClr val="dk1"/>
          </a:lnRef>
          <a:fillRef idx="2">
            <a:schemeClr val="dk1"/>
          </a:fillRef>
          <a:effectRef idx="1">
            <a:schemeClr val="dk1"/>
          </a:effectRef>
          <a:fontRef idx="minor">
            <a:schemeClr val="dk1"/>
          </a:fontRef>
        </p:style>
        <p:txBody>
          <a:bodyPr/>
          <a:lstStyle/>
          <a:p>
            <a:r>
              <a:rPr lang="en-US" b="1" dirty="0"/>
              <a:t>Preprocessing	</a:t>
            </a:r>
          </a:p>
        </p:txBody>
      </p:sp>
      <p:sp>
        <p:nvSpPr>
          <p:cNvPr id="4" name="Text Placeholder 3">
            <a:extLst>
              <a:ext uri="{FF2B5EF4-FFF2-40B4-BE49-F238E27FC236}">
                <a16:creationId xmlns:a16="http://schemas.microsoft.com/office/drawing/2014/main" id="{90F823DE-2089-C472-F289-97F3B00474E4}"/>
              </a:ext>
            </a:extLst>
          </p:cNvPr>
          <p:cNvSpPr>
            <a:spLocks noGrp="1"/>
          </p:cNvSpPr>
          <p:nvPr>
            <p:ph type="body" sz="half" idx="2"/>
          </p:nvPr>
        </p:nvSpPr>
        <p:spPr>
          <a:xfrm>
            <a:off x="567066" y="1623527"/>
            <a:ext cx="5908380" cy="4851918"/>
          </a:xfrm>
          <a:solidFill>
            <a:schemeClr val="bg1">
              <a:lumMod val="85000"/>
            </a:schemeClr>
          </a:solidFill>
        </p:spPr>
        <p:txBody>
          <a:bodyPr>
            <a:normAutofit/>
          </a:bodyPr>
          <a:lstStyle/>
          <a:p>
            <a:pPr marL="342900" indent="-34290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Data Cleaning:</a:t>
            </a:r>
          </a:p>
          <a:p>
            <a:pPr marL="800100" lvl="1"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Renamed columns to remove extra spaces for consistency.</a:t>
            </a:r>
          </a:p>
          <a:p>
            <a:pPr marL="800100" lvl="1"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Removed commas in the "GDP for Year ($)" column to standardize formatting and converted it to a numeric type.</a:t>
            </a:r>
          </a:p>
          <a:p>
            <a:pPr marL="800100" lvl="1"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Eliminated irrelevant columns (country, country-year, and redundant GDP fields) to focus on relevant features.</a:t>
            </a:r>
          </a:p>
          <a:p>
            <a:pPr lvl="1"/>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Handling Missing Values:</a:t>
            </a:r>
          </a:p>
          <a:p>
            <a:pPr marL="800100" lvl="1"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Used the forward-fill method to impute missing data, ensuring no gaps remained in the dataset while maintaining the data's temporal sequence.</a:t>
            </a:r>
          </a:p>
        </p:txBody>
      </p:sp>
      <p:cxnSp>
        <p:nvCxnSpPr>
          <p:cNvPr id="5" name="Straight Connector 4">
            <a:extLst>
              <a:ext uri="{FF2B5EF4-FFF2-40B4-BE49-F238E27FC236}">
                <a16:creationId xmlns:a16="http://schemas.microsoft.com/office/drawing/2014/main" id="{779F86AD-1A80-2300-2D83-E177C1359AD9}"/>
              </a:ext>
            </a:extLst>
          </p:cNvPr>
          <p:cNvCxnSpPr/>
          <p:nvPr/>
        </p:nvCxnSpPr>
        <p:spPr>
          <a:xfrm>
            <a:off x="1246133" y="635908"/>
            <a:ext cx="0" cy="643467"/>
          </a:xfrm>
          <a:prstGeom prst="line">
            <a:avLst/>
          </a:prstGeom>
        </p:spPr>
        <p:style>
          <a:lnRef idx="2">
            <a:schemeClr val="dk1"/>
          </a:lnRef>
          <a:fillRef idx="0">
            <a:schemeClr val="dk1"/>
          </a:fillRef>
          <a:effectRef idx="1">
            <a:schemeClr val="dk1"/>
          </a:effectRef>
          <a:fontRef idx="minor">
            <a:schemeClr val="tx1"/>
          </a:fontRef>
        </p:style>
      </p:cxnSp>
      <p:pic>
        <p:nvPicPr>
          <p:cNvPr id="7" name="Picture 6">
            <a:extLst>
              <a:ext uri="{FF2B5EF4-FFF2-40B4-BE49-F238E27FC236}">
                <a16:creationId xmlns:a16="http://schemas.microsoft.com/office/drawing/2014/main" id="{80293271-68F0-2D7A-207A-F292FB33C408}"/>
              </a:ext>
            </a:extLst>
          </p:cNvPr>
          <p:cNvPicPr>
            <a:picLocks noChangeAspect="1"/>
          </p:cNvPicPr>
          <p:nvPr/>
        </p:nvPicPr>
        <p:blipFill>
          <a:blip r:embed="rId2"/>
          <a:srcRect l="55867"/>
          <a:stretch/>
        </p:blipFill>
        <p:spPr>
          <a:xfrm>
            <a:off x="6811348" y="0"/>
            <a:ext cx="5380652" cy="6858000"/>
          </a:xfrm>
          <a:prstGeom prst="rect">
            <a:avLst/>
          </a:prstGeom>
        </p:spPr>
      </p:pic>
    </p:spTree>
    <p:extLst>
      <p:ext uri="{BB962C8B-B14F-4D97-AF65-F5344CB8AC3E}">
        <p14:creationId xmlns:p14="http://schemas.microsoft.com/office/powerpoint/2010/main" val="1578446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0C344-98D8-E49D-DE16-0382E9D4634D}"/>
              </a:ext>
            </a:extLst>
          </p:cNvPr>
          <p:cNvSpPr>
            <a:spLocks noGrp="1"/>
          </p:cNvSpPr>
          <p:nvPr>
            <p:ph type="title"/>
          </p:nvPr>
        </p:nvSpPr>
        <p:spPr>
          <a:xfrm>
            <a:off x="3552217" y="141389"/>
            <a:ext cx="4657928" cy="1239939"/>
          </a:xfrm>
          <a:solidFill>
            <a:schemeClr val="bg2">
              <a:lumMod val="25000"/>
            </a:schemeClr>
          </a:solidFill>
          <a:effectLst>
            <a:outerShdw blurRad="50800" dist="38100" algn="l" rotWithShape="0">
              <a:prstClr val="black">
                <a:alpha val="40000"/>
              </a:prstClr>
            </a:outerShdw>
          </a:effectLst>
        </p:spPr>
        <p:txBody>
          <a:bodyPr>
            <a:normAutofit/>
          </a:bodyPr>
          <a:lstStyle/>
          <a:p>
            <a:pPr algn="ctr"/>
            <a:r>
              <a:rPr lang="en-US" sz="4400" b="1" u="sng" spc="100" dirty="0">
                <a:solidFill>
                  <a:srgbClr val="FFFFFF"/>
                </a:solidFill>
              </a:rPr>
              <a:t>Literature Review</a:t>
            </a:r>
            <a:endParaRPr lang="en-US" b="1" u="sng" dirty="0"/>
          </a:p>
        </p:txBody>
      </p:sp>
      <p:sp>
        <p:nvSpPr>
          <p:cNvPr id="4" name="TextBox 3">
            <a:extLst>
              <a:ext uri="{FF2B5EF4-FFF2-40B4-BE49-F238E27FC236}">
                <a16:creationId xmlns:a16="http://schemas.microsoft.com/office/drawing/2014/main" id="{24ECFA1C-6782-01EE-1132-7285FB1D4040}"/>
              </a:ext>
            </a:extLst>
          </p:cNvPr>
          <p:cNvSpPr txBox="1"/>
          <p:nvPr/>
        </p:nvSpPr>
        <p:spPr>
          <a:xfrm>
            <a:off x="671804" y="2136711"/>
            <a:ext cx="11112759" cy="4093428"/>
          </a:xfrm>
          <a:prstGeom prst="rect">
            <a:avLst/>
          </a:prstGeom>
          <a:solidFill>
            <a:schemeClr val="bg2">
              <a:lumMod val="25000"/>
              <a:alpha val="63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ptos" panose="02110004020202020204"/>
                <a:ea typeface="+mn-ea"/>
                <a:cs typeface="+mn-cs"/>
              </a:rPr>
              <a:t>Economic Indicators and Suicide Trends:</a:t>
            </a:r>
            <a:endParaRPr kumimoji="0" lang="en-US" sz="20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Aptos" panose="02110004020202020204"/>
                <a:ea typeface="+mn-ea"/>
                <a:cs typeface="+mn-cs"/>
              </a:rPr>
              <a:t>GDP and unemployment rates are significant predictors of suicide rates globally, with higher economic distress linked to increased rates (World Health Organization, 2019).</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Aptos" panose="02110004020202020204"/>
                <a:ea typeface="+mn-ea"/>
                <a:cs typeface="+mn-cs"/>
              </a:rPr>
              <a:t>Economic fluctuations often show delayed but noticeable impacts on suicide statistics (Chang et al., 2014).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ptos" panose="02110004020202020204"/>
                <a:ea typeface="+mn-ea"/>
                <a:cs typeface="+mn-cs"/>
              </a:rPr>
              <a:t>Demographic Factors:</a:t>
            </a:r>
            <a:endParaRPr kumimoji="0" lang="en-US" sz="20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Aptos" panose="02110004020202020204"/>
                <a:ea typeface="+mn-ea"/>
                <a:cs typeface="+mn-cs"/>
              </a:rPr>
              <a:t>Male suicide rates consistently outnumber female rates, particularly in older age groups (</a:t>
            </a:r>
            <a:r>
              <a:rPr kumimoji="0" lang="en-US" sz="2000" b="0" i="0" u="none" strike="noStrike" kern="1200" cap="none" spc="0" normalizeH="0" baseline="0" noProof="0" dirty="0" err="1">
                <a:ln>
                  <a:noFill/>
                </a:ln>
                <a:solidFill>
                  <a:prstClr val="white"/>
                </a:solidFill>
                <a:effectLst/>
                <a:uLnTx/>
                <a:uFillTx/>
                <a:latin typeface="Aptos" panose="02110004020202020204"/>
                <a:ea typeface="+mn-ea"/>
                <a:cs typeface="+mn-cs"/>
              </a:rPr>
              <a:t>Naghavi</a:t>
            </a:r>
            <a:r>
              <a:rPr kumimoji="0" lang="en-US" sz="2000" b="0" i="0" u="none" strike="noStrike" kern="1200" cap="none" spc="0" normalizeH="0" baseline="0" noProof="0" dirty="0">
                <a:ln>
                  <a:noFill/>
                </a:ln>
                <a:solidFill>
                  <a:prstClr val="white"/>
                </a:solidFill>
                <a:effectLst/>
                <a:uLnTx/>
                <a:uFillTx/>
                <a:latin typeface="Aptos" panose="02110004020202020204"/>
                <a:ea typeface="+mn-ea"/>
                <a:cs typeface="+mn-cs"/>
              </a:rPr>
              <a:t> et al., 2018).</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Aptos" panose="02110004020202020204"/>
                <a:ea typeface="+mn-ea"/>
                <a:cs typeface="+mn-cs"/>
              </a:rPr>
              <a:t>Generational cohorts exhibit distinct patterns, with Baby Boomers showing higher vulnerability to economic downturns (Phillips et al., 2020).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cxnSp>
        <p:nvCxnSpPr>
          <p:cNvPr id="3" name="Straight Connector 2">
            <a:extLst>
              <a:ext uri="{FF2B5EF4-FFF2-40B4-BE49-F238E27FC236}">
                <a16:creationId xmlns:a16="http://schemas.microsoft.com/office/drawing/2014/main" id="{5989E57D-EFD5-5A79-1F28-70BACE4683AA}"/>
              </a:ext>
            </a:extLst>
          </p:cNvPr>
          <p:cNvCxnSpPr>
            <a:cxnSpLocks/>
          </p:cNvCxnSpPr>
          <p:nvPr/>
        </p:nvCxnSpPr>
        <p:spPr>
          <a:xfrm>
            <a:off x="3233553" y="141389"/>
            <a:ext cx="0" cy="1239939"/>
          </a:xfrm>
          <a:prstGeom prst="line">
            <a:avLst/>
          </a:prstGeom>
          <a:ln w="38100">
            <a:solidFill>
              <a:schemeClr val="bg1"/>
            </a:solidFill>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501003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a:extLst>
            <a:ext uri="{FF2B5EF4-FFF2-40B4-BE49-F238E27FC236}">
              <a16:creationId xmlns:a16="http://schemas.microsoft.com/office/drawing/2014/main" id="{99BEEF33-729A-0B51-003E-4858145B59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E16308-7BFC-C3B2-6F70-99F9EC0374BD}"/>
              </a:ext>
            </a:extLst>
          </p:cNvPr>
          <p:cNvSpPr>
            <a:spLocks noGrp="1"/>
          </p:cNvSpPr>
          <p:nvPr>
            <p:ph type="title"/>
          </p:nvPr>
        </p:nvSpPr>
        <p:spPr>
          <a:xfrm>
            <a:off x="3552217" y="141389"/>
            <a:ext cx="4657928" cy="1239939"/>
          </a:xfrm>
          <a:solidFill>
            <a:schemeClr val="bg2">
              <a:lumMod val="25000"/>
            </a:schemeClr>
          </a:solidFill>
          <a:effectLst>
            <a:outerShdw blurRad="50800" dist="38100" algn="l" rotWithShape="0">
              <a:prstClr val="black">
                <a:alpha val="40000"/>
              </a:prstClr>
            </a:outerShdw>
          </a:effectLst>
        </p:spPr>
        <p:txBody>
          <a:bodyPr>
            <a:normAutofit/>
          </a:bodyPr>
          <a:lstStyle/>
          <a:p>
            <a:pPr algn="ctr"/>
            <a:r>
              <a:rPr lang="en-US" sz="4400" b="1" u="sng" spc="100" dirty="0">
                <a:solidFill>
                  <a:srgbClr val="FFFFFF"/>
                </a:solidFill>
              </a:rPr>
              <a:t>Literature Review</a:t>
            </a:r>
            <a:endParaRPr lang="en-US" b="1" u="sng" dirty="0"/>
          </a:p>
        </p:txBody>
      </p:sp>
      <p:sp>
        <p:nvSpPr>
          <p:cNvPr id="4" name="TextBox 3">
            <a:extLst>
              <a:ext uri="{FF2B5EF4-FFF2-40B4-BE49-F238E27FC236}">
                <a16:creationId xmlns:a16="http://schemas.microsoft.com/office/drawing/2014/main" id="{A29CDBEE-AAF2-937E-E6E8-1EDB8C54BD42}"/>
              </a:ext>
            </a:extLst>
          </p:cNvPr>
          <p:cNvSpPr txBox="1"/>
          <p:nvPr/>
        </p:nvSpPr>
        <p:spPr>
          <a:xfrm>
            <a:off x="671804" y="2136711"/>
            <a:ext cx="11112759" cy="2369880"/>
          </a:xfrm>
          <a:prstGeom prst="rect">
            <a:avLst/>
          </a:prstGeom>
          <a:solidFill>
            <a:schemeClr val="bg2">
              <a:lumMod val="25000"/>
              <a:alpha val="63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ptos" panose="02110004020202020204"/>
                <a:ea typeface="+mn-ea"/>
                <a:cs typeface="+mn-cs"/>
              </a:rPr>
              <a:t>Machine Learning in Suicide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ptos" panose="02110004020202020204"/>
                <a:ea typeface="+mn-ea"/>
                <a:cs typeface="+mn-cs"/>
              </a:rPr>
              <a:t>Recent studies leverage machine learning models for improved prediction accuracy (Kessler et al., 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ptos" panose="02110004020202020204"/>
                <a:ea typeface="+mn-ea"/>
                <a:cs typeface="+mn-cs"/>
              </a:rPr>
              <a:t>Features like historical trends, age, and socioeconomic data enhance model performance (Wang et al., 2021).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cxnSp>
        <p:nvCxnSpPr>
          <p:cNvPr id="3" name="Straight Connector 2">
            <a:extLst>
              <a:ext uri="{FF2B5EF4-FFF2-40B4-BE49-F238E27FC236}">
                <a16:creationId xmlns:a16="http://schemas.microsoft.com/office/drawing/2014/main" id="{72A7D314-9F12-7FEE-DD06-E9DBCF610BB9}"/>
              </a:ext>
            </a:extLst>
          </p:cNvPr>
          <p:cNvCxnSpPr>
            <a:cxnSpLocks/>
          </p:cNvCxnSpPr>
          <p:nvPr/>
        </p:nvCxnSpPr>
        <p:spPr>
          <a:xfrm>
            <a:off x="3233553" y="141389"/>
            <a:ext cx="0" cy="1239939"/>
          </a:xfrm>
          <a:prstGeom prst="line">
            <a:avLst/>
          </a:prstGeom>
          <a:ln w="38100">
            <a:solidFill>
              <a:schemeClr val="bg1"/>
            </a:solidFill>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972581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5D2D5-3804-F295-1025-A75776B017DE}"/>
              </a:ext>
            </a:extLst>
          </p:cNvPr>
          <p:cNvSpPr>
            <a:spLocks noGrp="1"/>
          </p:cNvSpPr>
          <p:nvPr>
            <p:ph type="ctrTitle"/>
          </p:nvPr>
        </p:nvSpPr>
        <p:spPr>
          <a:xfrm>
            <a:off x="142672" y="82793"/>
            <a:ext cx="7599248" cy="2294005"/>
          </a:xfrm>
          <a:solidFill>
            <a:schemeClr val="accent5">
              <a:lumMod val="20000"/>
              <a:lumOff val="80000"/>
            </a:schemeClr>
          </a:solidFill>
        </p:spPr>
        <p:txBody>
          <a:bodyPr>
            <a:normAutofit/>
          </a:bodyPr>
          <a:lstStyle/>
          <a:p>
            <a:r>
              <a:rPr lang="en-US" sz="5000" b="1" u="sng" dirty="0">
                <a:latin typeface="Times New Roman" panose="02020603050405020304" pitchFamily="18" charset="0"/>
                <a:cs typeface="Times New Roman" panose="02020603050405020304" pitchFamily="18" charset="0"/>
              </a:rPr>
              <a:t>ARCHITECTURE </a:t>
            </a:r>
            <a:br>
              <a:rPr lang="en-US" sz="5000" b="1" u="sng" dirty="0">
                <a:latin typeface="Times New Roman" panose="02020603050405020304" pitchFamily="18" charset="0"/>
                <a:cs typeface="Times New Roman" panose="02020603050405020304" pitchFamily="18" charset="0"/>
              </a:rPr>
            </a:br>
            <a:r>
              <a:rPr lang="en-US" sz="5000" b="1" u="sng" dirty="0">
                <a:latin typeface="Times New Roman" panose="02020603050405020304" pitchFamily="18" charset="0"/>
                <a:cs typeface="Times New Roman" panose="02020603050405020304" pitchFamily="18" charset="0"/>
              </a:rPr>
              <a:t>&amp; </a:t>
            </a:r>
            <a:br>
              <a:rPr lang="en-US" sz="5000" b="1" u="sng" dirty="0">
                <a:latin typeface="Times New Roman" panose="02020603050405020304" pitchFamily="18" charset="0"/>
                <a:cs typeface="Times New Roman" panose="02020603050405020304" pitchFamily="18" charset="0"/>
              </a:rPr>
            </a:br>
            <a:r>
              <a:rPr lang="en-US" sz="5000" b="1" u="sng" dirty="0">
                <a:latin typeface="Times New Roman" panose="02020603050405020304" pitchFamily="18" charset="0"/>
                <a:cs typeface="Times New Roman" panose="02020603050405020304" pitchFamily="18" charset="0"/>
              </a:rPr>
              <a:t>METHODOLOGY</a:t>
            </a:r>
          </a:p>
        </p:txBody>
      </p:sp>
      <p:sp>
        <p:nvSpPr>
          <p:cNvPr id="3" name="Subtitle 2">
            <a:extLst>
              <a:ext uri="{FF2B5EF4-FFF2-40B4-BE49-F238E27FC236}">
                <a16:creationId xmlns:a16="http://schemas.microsoft.com/office/drawing/2014/main" id="{AC1BF372-4031-D1EB-14C2-1A2134AB1888}"/>
              </a:ext>
            </a:extLst>
          </p:cNvPr>
          <p:cNvSpPr>
            <a:spLocks noGrp="1"/>
          </p:cNvSpPr>
          <p:nvPr>
            <p:ph type="subTitle" idx="1"/>
          </p:nvPr>
        </p:nvSpPr>
        <p:spPr>
          <a:xfrm>
            <a:off x="142672" y="2491232"/>
            <a:ext cx="7599248" cy="2294005"/>
          </a:xfrm>
          <a:solidFill>
            <a:schemeClr val="accent5">
              <a:lumMod val="40000"/>
              <a:lumOff val="60000"/>
            </a:schemeClr>
          </a:solidFill>
        </p:spPr>
        <p:txBody>
          <a:bodyPr>
            <a:normAutofit fontScale="25000" lnSpcReduction="20000"/>
          </a:bodyPr>
          <a:lstStyle/>
          <a:p>
            <a:r>
              <a:rPr lang="en-US" sz="12000" b="1" dirty="0"/>
              <a:t>1. Data Acquisition</a:t>
            </a:r>
          </a:p>
          <a:p>
            <a:pPr>
              <a:buFont typeface="Arial" panose="020B0604020202020204" pitchFamily="34" charset="0"/>
              <a:buChar char="•"/>
            </a:pPr>
            <a:r>
              <a:rPr lang="en-US" sz="8000" b="1" dirty="0"/>
              <a:t>Dataset</a:t>
            </a:r>
            <a:r>
              <a:rPr lang="en-US" sz="8000" dirty="0"/>
              <a:t>: The dataset includes global suicide rates, covering demographic and socioeconomic factors like age, gender, GDP, and HDI across various countries and years.</a:t>
            </a:r>
          </a:p>
          <a:p>
            <a:pPr>
              <a:buFont typeface="Arial" panose="020B0604020202020204" pitchFamily="34" charset="0"/>
              <a:buChar char="•"/>
            </a:pPr>
            <a:r>
              <a:rPr lang="en-US" sz="8000" b="1" dirty="0"/>
              <a:t>Source</a:t>
            </a:r>
            <a:r>
              <a:rPr lang="en-US" sz="8000" dirty="0"/>
              <a:t>: The dataset was obtained from a reliable public repository (e.g., Kaggle or WHO) in CSV format.</a:t>
            </a:r>
          </a:p>
          <a:p>
            <a:pPr>
              <a:buFont typeface="Arial" panose="020B0604020202020204" pitchFamily="34" charset="0"/>
              <a:buChar char="•"/>
            </a:pPr>
            <a:r>
              <a:rPr lang="en-US" sz="8000" b="1" dirty="0"/>
              <a:t>Tools Used</a:t>
            </a:r>
            <a:r>
              <a:rPr lang="en-US" sz="8000" dirty="0"/>
              <a:t>: Python libraries such as Pandas and NumPy were used to load and explore the dataset.</a:t>
            </a:r>
          </a:p>
          <a:p>
            <a:endParaRPr lang="en-US" dirty="0"/>
          </a:p>
        </p:txBody>
      </p:sp>
      <p:sp>
        <p:nvSpPr>
          <p:cNvPr id="5" name="TextBox 4">
            <a:extLst>
              <a:ext uri="{FF2B5EF4-FFF2-40B4-BE49-F238E27FC236}">
                <a16:creationId xmlns:a16="http://schemas.microsoft.com/office/drawing/2014/main" id="{D2348EC5-F8F3-6D71-2595-0E7D22B98473}"/>
              </a:ext>
            </a:extLst>
          </p:cNvPr>
          <p:cNvSpPr txBox="1"/>
          <p:nvPr/>
        </p:nvSpPr>
        <p:spPr>
          <a:xfrm>
            <a:off x="7868704" y="445436"/>
            <a:ext cx="4074160" cy="4493538"/>
          </a:xfrm>
          <a:prstGeom prst="rect">
            <a:avLst/>
          </a:prstGeom>
          <a:solidFill>
            <a:schemeClr val="accent5">
              <a:lumMod val="40000"/>
              <a:lumOff val="60000"/>
            </a:schemeClr>
          </a:solidFill>
        </p:spPr>
        <p:txBody>
          <a:bodyPr wrap="square">
            <a:spAutoFit/>
          </a:bodyPr>
          <a:lstStyle/>
          <a:p>
            <a:pPr algn="ctr"/>
            <a:r>
              <a:rPr lang="en-US" sz="3000" b="1" dirty="0"/>
              <a:t>2. Data Preprocessing</a:t>
            </a:r>
          </a:p>
          <a:p>
            <a:pPr>
              <a:buFont typeface="Arial" panose="020B0604020202020204" pitchFamily="34" charset="0"/>
              <a:buChar char="•"/>
            </a:pPr>
            <a:r>
              <a:rPr lang="en-US" sz="1600" b="1" dirty="0"/>
              <a:t>Data Cleaning</a:t>
            </a:r>
            <a:r>
              <a:rPr lang="en-US" sz="1600" dirty="0"/>
              <a:t>: Inconsistent entries were standardized, and columns were reformatted for analysis (e.g., converting population and GDP figures into comparable scales).</a:t>
            </a:r>
          </a:p>
          <a:p>
            <a:pPr>
              <a:buFont typeface="Arial" panose="020B0604020202020204" pitchFamily="34" charset="0"/>
              <a:buChar char="•"/>
            </a:pPr>
            <a:r>
              <a:rPr lang="en-US" sz="1600" b="1" dirty="0"/>
              <a:t>Feature Engineering</a:t>
            </a:r>
            <a:r>
              <a:rPr lang="en-US" sz="1600" dirty="0"/>
              <a:t>:</a:t>
            </a:r>
          </a:p>
          <a:p>
            <a:pPr marL="742950" lvl="1" indent="-285750">
              <a:buFont typeface="Arial" panose="020B0604020202020204" pitchFamily="34" charset="0"/>
              <a:buChar char="•"/>
            </a:pPr>
            <a:r>
              <a:rPr lang="en-US" sz="1600" dirty="0"/>
              <a:t>Suicide rate per 100,000 population was calculated.</a:t>
            </a:r>
          </a:p>
          <a:p>
            <a:pPr marL="742950" lvl="1" indent="-285750">
              <a:buFont typeface="Arial" panose="020B0604020202020204" pitchFamily="34" charset="0"/>
              <a:buChar char="•"/>
            </a:pPr>
            <a:r>
              <a:rPr lang="en-US" sz="1600" dirty="0"/>
              <a:t>New categories were created to analyze GDP ranges and HDI groups.</a:t>
            </a:r>
          </a:p>
          <a:p>
            <a:pPr>
              <a:buFont typeface="Arial" panose="020B0604020202020204" pitchFamily="34" charset="0"/>
              <a:buChar char="•"/>
            </a:pPr>
            <a:r>
              <a:rPr lang="en-US" sz="1600" b="1" dirty="0"/>
              <a:t>Handling Missing Values</a:t>
            </a:r>
            <a:r>
              <a:rPr lang="en-US" sz="1600" dirty="0"/>
              <a:t>: Missing entries were identified and filled using imputation techniques or removed where necessary.</a:t>
            </a:r>
          </a:p>
          <a:p>
            <a:pPr>
              <a:buFont typeface="Arial" panose="020B0604020202020204" pitchFamily="34" charset="0"/>
              <a:buChar char="•"/>
            </a:pPr>
            <a:r>
              <a:rPr lang="en-US" sz="1600" b="1" dirty="0"/>
              <a:t>Data Transformation</a:t>
            </a:r>
            <a:r>
              <a:rPr lang="en-US" sz="1600" dirty="0"/>
              <a:t>: Numeric data was normalized for machine learning algorithms.</a:t>
            </a:r>
          </a:p>
        </p:txBody>
      </p:sp>
      <p:sp>
        <p:nvSpPr>
          <p:cNvPr id="7" name="TextBox 6">
            <a:extLst>
              <a:ext uri="{FF2B5EF4-FFF2-40B4-BE49-F238E27FC236}">
                <a16:creationId xmlns:a16="http://schemas.microsoft.com/office/drawing/2014/main" id="{F3732BAE-3E63-7DF3-D746-1BB3EBDF2DFC}"/>
              </a:ext>
            </a:extLst>
          </p:cNvPr>
          <p:cNvSpPr txBox="1"/>
          <p:nvPr/>
        </p:nvSpPr>
        <p:spPr>
          <a:xfrm>
            <a:off x="249136" y="5092711"/>
            <a:ext cx="11693728" cy="1538883"/>
          </a:xfrm>
          <a:prstGeom prst="rect">
            <a:avLst/>
          </a:prstGeom>
          <a:solidFill>
            <a:schemeClr val="accent5">
              <a:lumMod val="20000"/>
              <a:lumOff val="80000"/>
            </a:schemeClr>
          </a:solidFill>
        </p:spPr>
        <p:txBody>
          <a:bodyPr wrap="square">
            <a:spAutoFit/>
          </a:bodyPr>
          <a:lstStyle/>
          <a:p>
            <a:pPr algn="ctr"/>
            <a:r>
              <a:rPr lang="en-US" sz="3000" b="1" dirty="0"/>
              <a:t>3. Exploratory Data Analysis (EDA)</a:t>
            </a:r>
          </a:p>
          <a:p>
            <a:pPr>
              <a:buFont typeface="Arial" panose="020B0604020202020204" pitchFamily="34" charset="0"/>
              <a:buChar char="•"/>
            </a:pPr>
            <a:r>
              <a:rPr lang="en-US" sz="1600" dirty="0"/>
              <a:t>Visualizations were created to identify key patterns:</a:t>
            </a:r>
          </a:p>
          <a:p>
            <a:pPr marL="742950" lvl="1" indent="-285750">
              <a:buFont typeface="Arial" panose="020B0604020202020204" pitchFamily="34" charset="0"/>
              <a:buChar char="•"/>
            </a:pPr>
            <a:r>
              <a:rPr lang="en-US" sz="1600" dirty="0"/>
              <a:t>Line charts for trends in suicide rates over the years.</a:t>
            </a:r>
          </a:p>
          <a:p>
            <a:pPr marL="742950" lvl="1" indent="-285750">
              <a:buFont typeface="Arial" panose="020B0604020202020204" pitchFamily="34" charset="0"/>
              <a:buChar char="•"/>
            </a:pPr>
            <a:r>
              <a:rPr lang="en-US" sz="1600" dirty="0"/>
              <a:t>Heatmaps for correlations between variables like GDP and suicide rates.</a:t>
            </a:r>
          </a:p>
          <a:p>
            <a:pPr marL="742950" lvl="1" indent="-285750">
              <a:buFont typeface="Arial" panose="020B0604020202020204" pitchFamily="34" charset="0"/>
              <a:buChar char="•"/>
            </a:pPr>
            <a:r>
              <a:rPr lang="en-US" sz="1600" dirty="0"/>
              <a:t>Bar graphs and pie charts for demographic breakdowns (e.g., gender and age analysis).</a:t>
            </a:r>
          </a:p>
        </p:txBody>
      </p:sp>
    </p:spTree>
    <p:extLst>
      <p:ext uri="{BB962C8B-B14F-4D97-AF65-F5344CB8AC3E}">
        <p14:creationId xmlns:p14="http://schemas.microsoft.com/office/powerpoint/2010/main" val="241809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244D7-5D8C-E28F-1DE1-B397502EFB5C}"/>
              </a:ext>
            </a:extLst>
          </p:cNvPr>
          <p:cNvSpPr txBox="1">
            <a:spLocks/>
          </p:cNvSpPr>
          <p:nvPr/>
        </p:nvSpPr>
        <p:spPr>
          <a:xfrm>
            <a:off x="71552" y="123433"/>
            <a:ext cx="4845888" cy="1959367"/>
          </a:xfrm>
          <a:prstGeom prst="rect">
            <a:avLst/>
          </a:prstGeom>
          <a:solidFill>
            <a:schemeClr val="accent5">
              <a:lumMod val="20000"/>
              <a:lumOff val="80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u="sng" dirty="0">
                <a:latin typeface="Times New Roman" panose="02020603050405020304" pitchFamily="18" charset="0"/>
                <a:cs typeface="Times New Roman" panose="02020603050405020304" pitchFamily="18" charset="0"/>
              </a:rPr>
              <a:t>ARCHITECTURE </a:t>
            </a:r>
            <a:br>
              <a:rPr lang="en-US" sz="4000" b="1" u="sng" dirty="0">
                <a:latin typeface="Times New Roman" panose="02020603050405020304" pitchFamily="18" charset="0"/>
                <a:cs typeface="Times New Roman" panose="02020603050405020304" pitchFamily="18" charset="0"/>
              </a:rPr>
            </a:br>
            <a:r>
              <a:rPr lang="en-US" sz="4000" b="1" u="sng" dirty="0">
                <a:latin typeface="Times New Roman" panose="02020603050405020304" pitchFamily="18" charset="0"/>
                <a:cs typeface="Times New Roman" panose="02020603050405020304" pitchFamily="18" charset="0"/>
              </a:rPr>
              <a:t>&amp; </a:t>
            </a:r>
            <a:br>
              <a:rPr lang="en-US" sz="4000" b="1" u="sng" dirty="0">
                <a:latin typeface="Times New Roman" panose="02020603050405020304" pitchFamily="18" charset="0"/>
                <a:cs typeface="Times New Roman" panose="02020603050405020304" pitchFamily="18" charset="0"/>
              </a:rPr>
            </a:br>
            <a:r>
              <a:rPr lang="en-US" sz="4000" b="1" u="sng" dirty="0">
                <a:latin typeface="Times New Roman" panose="02020603050405020304" pitchFamily="18" charset="0"/>
                <a:cs typeface="Times New Roman" panose="02020603050405020304" pitchFamily="18" charset="0"/>
              </a:rPr>
              <a:t>METHODOLOGY</a:t>
            </a:r>
          </a:p>
        </p:txBody>
      </p:sp>
      <p:sp>
        <p:nvSpPr>
          <p:cNvPr id="3" name="TextBox 2">
            <a:extLst>
              <a:ext uri="{FF2B5EF4-FFF2-40B4-BE49-F238E27FC236}">
                <a16:creationId xmlns:a16="http://schemas.microsoft.com/office/drawing/2014/main" id="{6726F5AE-6AC5-3968-D485-9A3BF97B5CC9}"/>
              </a:ext>
            </a:extLst>
          </p:cNvPr>
          <p:cNvSpPr txBox="1"/>
          <p:nvPr/>
        </p:nvSpPr>
        <p:spPr>
          <a:xfrm rot="10800000" flipH="1" flipV="1">
            <a:off x="245692" y="2264086"/>
            <a:ext cx="4845888" cy="4355038"/>
          </a:xfrm>
          <a:prstGeom prst="rect">
            <a:avLst/>
          </a:prstGeom>
          <a:noFill/>
        </p:spPr>
        <p:txBody>
          <a:bodyPr wrap="square" rtlCol="0">
            <a:spAutoFit/>
          </a:bodyPr>
          <a:lstStyle/>
          <a:p>
            <a:r>
              <a:rPr lang="en-US" sz="2500" b="1" dirty="0"/>
              <a:t>4. Machine Learning Workflow</a:t>
            </a:r>
          </a:p>
          <a:p>
            <a:pPr>
              <a:buFont typeface="Arial" panose="020B0604020202020204" pitchFamily="34" charset="0"/>
              <a:buChar char="•"/>
            </a:pPr>
            <a:r>
              <a:rPr lang="en-US" b="1" dirty="0"/>
              <a:t>Algorithms Used</a:t>
            </a:r>
            <a:r>
              <a:rPr lang="en-US" dirty="0"/>
              <a:t>:</a:t>
            </a:r>
          </a:p>
          <a:p>
            <a:pPr marL="742950" lvl="1" indent="-285750">
              <a:buFont typeface="Arial" panose="020B0604020202020204" pitchFamily="34" charset="0"/>
              <a:buChar char="•"/>
            </a:pPr>
            <a:r>
              <a:rPr lang="en-US" dirty="0"/>
              <a:t>Linear Regression for predicting suicide rates.</a:t>
            </a:r>
          </a:p>
          <a:p>
            <a:pPr marL="742950" lvl="1" indent="-285750">
              <a:buFont typeface="Arial" panose="020B0604020202020204" pitchFamily="34" charset="0"/>
              <a:buChar char="•"/>
            </a:pPr>
            <a:r>
              <a:rPr lang="en-US" dirty="0"/>
              <a:t>K-Means clustering to group countries with similar trends.</a:t>
            </a:r>
          </a:p>
          <a:p>
            <a:pPr marL="742950" lvl="1" indent="-285750">
              <a:buFont typeface="Arial" panose="020B0604020202020204" pitchFamily="34" charset="0"/>
              <a:buChar char="•"/>
            </a:pPr>
            <a:r>
              <a:rPr lang="en-US" dirty="0"/>
              <a:t>Decision Trees to classify high-risk demographics.</a:t>
            </a:r>
          </a:p>
          <a:p>
            <a:pPr>
              <a:buFont typeface="Arial" panose="020B0604020202020204" pitchFamily="34" charset="0"/>
              <a:buChar char="•"/>
            </a:pPr>
            <a:r>
              <a:rPr lang="en-US" b="1" dirty="0"/>
              <a:t>Training and Testing</a:t>
            </a:r>
            <a:r>
              <a:rPr lang="en-US" dirty="0"/>
              <a:t>:</a:t>
            </a:r>
          </a:p>
          <a:p>
            <a:pPr marL="742950" lvl="1" indent="-285750">
              <a:buFont typeface="Arial" panose="020B0604020202020204" pitchFamily="34" charset="0"/>
              <a:buChar char="•"/>
            </a:pPr>
            <a:r>
              <a:rPr lang="en-US" dirty="0"/>
              <a:t>Data split into 80% training and 20% testing sets.</a:t>
            </a:r>
          </a:p>
          <a:p>
            <a:pPr marL="742950" lvl="1" indent="-285750">
              <a:buFont typeface="Arial" panose="020B0604020202020204" pitchFamily="34" charset="0"/>
              <a:buChar char="•"/>
            </a:pPr>
            <a:r>
              <a:rPr lang="en-US" dirty="0"/>
              <a:t>Performance evaluated using metrics like RMSE and accuracy.</a:t>
            </a:r>
          </a:p>
          <a:p>
            <a:pPr>
              <a:buFont typeface="Arial" panose="020B0604020202020204" pitchFamily="34" charset="0"/>
              <a:buChar char="•"/>
            </a:pPr>
            <a:r>
              <a:rPr lang="en-US" b="1" dirty="0"/>
              <a:t>Feature Importance</a:t>
            </a:r>
            <a:r>
              <a:rPr lang="en-US" dirty="0"/>
              <a:t>: Key predictors included GDP per capita, HDI, and age demographics.</a:t>
            </a:r>
          </a:p>
        </p:txBody>
      </p:sp>
      <p:sp>
        <p:nvSpPr>
          <p:cNvPr id="4" name="TextBox 3">
            <a:extLst>
              <a:ext uri="{FF2B5EF4-FFF2-40B4-BE49-F238E27FC236}">
                <a16:creationId xmlns:a16="http://schemas.microsoft.com/office/drawing/2014/main" id="{9B608219-81F9-9D7B-5824-293B2271D6C6}"/>
              </a:ext>
            </a:extLst>
          </p:cNvPr>
          <p:cNvSpPr txBox="1"/>
          <p:nvPr/>
        </p:nvSpPr>
        <p:spPr>
          <a:xfrm>
            <a:off x="5140960" y="482829"/>
            <a:ext cx="5110480" cy="1862048"/>
          </a:xfrm>
          <a:prstGeom prst="rect">
            <a:avLst/>
          </a:prstGeom>
          <a:noFill/>
        </p:spPr>
        <p:txBody>
          <a:bodyPr wrap="square" rtlCol="0">
            <a:spAutoFit/>
          </a:bodyPr>
          <a:lstStyle/>
          <a:p>
            <a:r>
              <a:rPr lang="en-US" sz="2500" b="1" dirty="0"/>
              <a:t>5. Tools and Frameworks</a:t>
            </a:r>
          </a:p>
          <a:p>
            <a:pPr>
              <a:buFont typeface="Arial" panose="020B0604020202020204" pitchFamily="34" charset="0"/>
              <a:buChar char="•"/>
            </a:pPr>
            <a:r>
              <a:rPr lang="en-US" dirty="0"/>
              <a:t>Python libraries: Pandas, NumPy, Matplotlib, Seaborn, Scikit-learn.</a:t>
            </a:r>
          </a:p>
          <a:p>
            <a:pPr>
              <a:buFont typeface="Arial" panose="020B0604020202020204" pitchFamily="34" charset="0"/>
              <a:buChar char="•"/>
            </a:pPr>
            <a:r>
              <a:rPr lang="en-US" dirty="0" err="1"/>
              <a:t>Jupyter</a:t>
            </a:r>
            <a:r>
              <a:rPr lang="en-US" dirty="0"/>
              <a:t> Notebook for coding and data visualization.</a:t>
            </a:r>
          </a:p>
          <a:p>
            <a:endParaRPr lang="en-US" dirty="0"/>
          </a:p>
        </p:txBody>
      </p:sp>
      <p:sp>
        <p:nvSpPr>
          <p:cNvPr id="5" name="TextBox 4">
            <a:extLst>
              <a:ext uri="{FF2B5EF4-FFF2-40B4-BE49-F238E27FC236}">
                <a16:creationId xmlns:a16="http://schemas.microsoft.com/office/drawing/2014/main" id="{82577E88-C5FD-222E-73F0-C5862C4EFBB9}"/>
              </a:ext>
            </a:extLst>
          </p:cNvPr>
          <p:cNvSpPr txBox="1"/>
          <p:nvPr/>
        </p:nvSpPr>
        <p:spPr>
          <a:xfrm>
            <a:off x="5997389" y="2237155"/>
            <a:ext cx="4986710" cy="1308050"/>
          </a:xfrm>
          <a:prstGeom prst="rect">
            <a:avLst/>
          </a:prstGeom>
          <a:noFill/>
        </p:spPr>
        <p:txBody>
          <a:bodyPr wrap="square" rtlCol="0">
            <a:spAutoFit/>
          </a:bodyPr>
          <a:lstStyle/>
          <a:p>
            <a:r>
              <a:rPr lang="en-US" sz="2500" b="1" dirty="0"/>
              <a:t>6. Workflow</a:t>
            </a:r>
          </a:p>
          <a:p>
            <a:r>
              <a:rPr lang="en-US" dirty="0"/>
              <a:t>Input Data → Data Cleaning &amp; Preprocessing → EDA → Model Training (ML) → Model Evaluation → Insights &amp; Recommendations</a:t>
            </a:r>
          </a:p>
        </p:txBody>
      </p:sp>
      <p:sp>
        <p:nvSpPr>
          <p:cNvPr id="6" name="TextBox 5">
            <a:extLst>
              <a:ext uri="{FF2B5EF4-FFF2-40B4-BE49-F238E27FC236}">
                <a16:creationId xmlns:a16="http://schemas.microsoft.com/office/drawing/2014/main" id="{87971D35-0CA9-7A25-75DA-8BE0325CCBD7}"/>
              </a:ext>
            </a:extLst>
          </p:cNvPr>
          <p:cNvSpPr txBox="1"/>
          <p:nvPr/>
        </p:nvSpPr>
        <p:spPr>
          <a:xfrm>
            <a:off x="7043869" y="3781693"/>
            <a:ext cx="4986710" cy="3247043"/>
          </a:xfrm>
          <a:prstGeom prst="rect">
            <a:avLst/>
          </a:prstGeom>
          <a:noFill/>
        </p:spPr>
        <p:txBody>
          <a:bodyPr wrap="square" rtlCol="0">
            <a:spAutoFit/>
          </a:bodyPr>
          <a:lstStyle/>
          <a:p>
            <a:r>
              <a:rPr lang="en-US" sz="2500" b="1" dirty="0"/>
              <a:t>7. Challenges and Solutions</a:t>
            </a:r>
          </a:p>
          <a:p>
            <a:pPr>
              <a:buFont typeface="Arial" panose="020B0604020202020204" pitchFamily="34" charset="0"/>
              <a:buChar char="•"/>
            </a:pPr>
            <a:r>
              <a:rPr lang="en-US" b="1" dirty="0"/>
              <a:t>Challenge</a:t>
            </a:r>
            <a:r>
              <a:rPr lang="en-US" dirty="0"/>
              <a:t>: Missing data in GDP and HDI columns.</a:t>
            </a:r>
          </a:p>
          <a:p>
            <a:pPr marL="742950" lvl="1" indent="-285750">
              <a:buFont typeface="Arial" panose="020B0604020202020204" pitchFamily="34" charset="0"/>
              <a:buChar char="•"/>
            </a:pPr>
            <a:r>
              <a:rPr lang="en-US" b="1" dirty="0"/>
              <a:t>Solution</a:t>
            </a:r>
            <a:r>
              <a:rPr lang="en-US" dirty="0"/>
              <a:t>: Applied mean imputation and domain-specific assumptions for smaller gaps.</a:t>
            </a:r>
          </a:p>
          <a:p>
            <a:pPr>
              <a:buFont typeface="Arial" panose="020B0604020202020204" pitchFamily="34" charset="0"/>
              <a:buChar char="•"/>
            </a:pPr>
            <a:r>
              <a:rPr lang="en-US" b="1" dirty="0"/>
              <a:t>Challenge</a:t>
            </a:r>
            <a:r>
              <a:rPr lang="en-US" dirty="0"/>
              <a:t>: Imbalanced data across demographic groups.</a:t>
            </a:r>
          </a:p>
          <a:p>
            <a:pPr marL="742950" lvl="1" indent="-285750">
              <a:buFont typeface="Arial" panose="020B0604020202020204" pitchFamily="34" charset="0"/>
              <a:buChar char="•"/>
            </a:pPr>
            <a:r>
              <a:rPr lang="en-US" b="1" dirty="0"/>
              <a:t>Solution</a:t>
            </a:r>
            <a:r>
              <a:rPr lang="en-US" dirty="0"/>
              <a:t>: Resampling techniques were used to ensure balanced training data.</a:t>
            </a:r>
          </a:p>
          <a:p>
            <a:endParaRPr lang="en-US" dirty="0"/>
          </a:p>
        </p:txBody>
      </p:sp>
      <p:pic>
        <p:nvPicPr>
          <p:cNvPr id="1026" name="Picture 2" descr="History and Critical Thinking in Architecture - RTF | Rethinking The Future">
            <a:extLst>
              <a:ext uri="{FF2B5EF4-FFF2-40B4-BE49-F238E27FC236}">
                <a16:creationId xmlns:a16="http://schemas.microsoft.com/office/drawing/2014/main" id="{0D527C49-4B49-8728-3AB4-64FF60C6DB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7440" y="3781693"/>
            <a:ext cx="2117119" cy="20687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sign Thinking for Enterprise Architects – A Conversation with Mayank  Saxena - The Open Group Blog">
            <a:extLst>
              <a:ext uri="{FF2B5EF4-FFF2-40B4-BE49-F238E27FC236}">
                <a16:creationId xmlns:a16="http://schemas.microsoft.com/office/drawing/2014/main" id="{299887A0-351F-8CBE-765C-37D676EEC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5584" y="140091"/>
            <a:ext cx="2264995" cy="2264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295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729</TotalTime>
  <Words>3865</Words>
  <Application>Microsoft Office PowerPoint</Application>
  <PresentationFormat>Widescreen</PresentationFormat>
  <Paragraphs>224</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Aptos</vt:lpstr>
      <vt:lpstr>Aptos Display</vt:lpstr>
      <vt:lpstr>Arial</vt:lpstr>
      <vt:lpstr>Calibri</vt:lpstr>
      <vt:lpstr>Times New Roman</vt:lpstr>
      <vt:lpstr>Office Theme</vt:lpstr>
      <vt:lpstr>PowerPoint Presentation</vt:lpstr>
      <vt:lpstr>  ABSTRACT</vt:lpstr>
      <vt:lpstr>  INTRODUCTION</vt:lpstr>
      <vt:lpstr>Dataset</vt:lpstr>
      <vt:lpstr>Preprocessing </vt:lpstr>
      <vt:lpstr>Literature Review</vt:lpstr>
      <vt:lpstr>Literature Review</vt:lpstr>
      <vt:lpstr>ARCHITECTURE  &amp;  METHODOLOGY</vt:lpstr>
      <vt:lpstr>PowerPoint Presentation</vt:lpstr>
      <vt:lpstr>Results</vt:lpstr>
      <vt:lpstr>PowerPoint Presentation</vt:lpstr>
      <vt:lpstr>PowerPoint Presentation</vt:lpstr>
      <vt:lpstr>PowerPoint Presentation</vt:lpstr>
      <vt:lpstr>PowerPoint Presentation</vt:lpstr>
      <vt:lpstr>Results/Insights</vt:lpstr>
      <vt:lpstr>Results</vt:lpstr>
      <vt:lpstr>RESULTS</vt:lpstr>
      <vt:lpstr>RESULTS</vt:lpstr>
      <vt:lpstr>RESULTS</vt:lpstr>
      <vt:lpstr>PowerPoint Presentation</vt:lpstr>
      <vt:lpstr>PowerPoint Presentation</vt:lpstr>
      <vt:lpstr>PowerPoint Presentation</vt:lpstr>
      <vt:lpstr>RESULTS</vt:lpstr>
      <vt:lpstr>RESULTS</vt:lpstr>
      <vt:lpstr>RESULTS</vt:lpstr>
      <vt:lpstr>RESULTS</vt:lpstr>
      <vt:lpstr>RESULTS</vt:lpstr>
      <vt:lpstr>PowerPoint Presentation</vt:lpstr>
      <vt:lpstr>RESULTS</vt:lpstr>
      <vt:lpstr>PowerPoint Presentation</vt:lpstr>
      <vt:lpstr>RESULTS</vt:lpstr>
      <vt:lpstr>RESULTS</vt:lpstr>
      <vt:lpstr>PowerPoint Presentation</vt:lpstr>
      <vt:lpstr>RESULTS</vt:lpstr>
      <vt:lpstr>PowerPoint Presentation</vt:lpstr>
      <vt:lpstr>PowerPoint Presentation</vt:lpstr>
      <vt:lpstr>REFERENCES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Soni, Riddhi Hasmukhbhai</dc:creator>
  <cp:lastModifiedBy>Soni, Riddhi Hasmukhbhai</cp:lastModifiedBy>
  <cp:revision>143</cp:revision>
  <dcterms:created xsi:type="dcterms:W3CDTF">2024-12-10T00:11:59Z</dcterms:created>
  <dcterms:modified xsi:type="dcterms:W3CDTF">2024-12-11T00:18:50Z</dcterms:modified>
</cp:coreProperties>
</file>